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48" d="100"/>
          <a:sy n="148" d="100"/>
        </p:scale>
        <p:origin x="50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4693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70E22"/>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Shape 2"/>
          <p:cNvSpPr/>
          <p:nvPr/>
        </p:nvSpPr>
        <p:spPr>
          <a:xfrm>
            <a:off x="0" y="82296"/>
            <a:ext cx="347472" cy="4978908"/>
          </a:xfrm>
          <a:prstGeom prst="rect">
            <a:avLst/>
          </a:prstGeom>
          <a:solidFill>
            <a:srgbClr val="CC2936"/>
          </a:solidFill>
          <a:ln w="12700">
            <a:solidFill>
              <a:srgbClr val="CC2936"/>
            </a:solidFill>
            <a:prstDash val="solid"/>
          </a:ln>
        </p:spPr>
        <p:txBody>
          <a:bodyPr/>
          <a:lstStyle/>
          <a:p>
            <a:endParaRPr lang="en-JP"/>
          </a:p>
        </p:txBody>
      </p:sp>
      <p:sp>
        <p:nvSpPr>
          <p:cNvPr id="5" name="Shape 3"/>
          <p:cNvSpPr/>
          <p:nvPr/>
        </p:nvSpPr>
        <p:spPr>
          <a:xfrm>
            <a:off x="5852160" y="82296"/>
            <a:ext cx="3291840" cy="4978908"/>
          </a:xfrm>
          <a:prstGeom prst="rect">
            <a:avLst/>
          </a:prstGeom>
          <a:solidFill>
            <a:srgbClr val="142044"/>
          </a:solidFill>
          <a:ln w="12700">
            <a:solidFill>
              <a:srgbClr val="142044"/>
            </a:solidFill>
            <a:prstDash val="solid"/>
          </a:ln>
        </p:spPr>
        <p:txBody>
          <a:bodyPr/>
          <a:lstStyle/>
          <a:p>
            <a:endParaRPr lang="en-JP"/>
          </a:p>
        </p:txBody>
      </p:sp>
      <p:sp>
        <p:nvSpPr>
          <p:cNvPr id="6" name="Shape 4"/>
          <p:cNvSpPr/>
          <p:nvPr/>
        </p:nvSpPr>
        <p:spPr>
          <a:xfrm>
            <a:off x="5852160" y="82296"/>
            <a:ext cx="54864" cy="4978908"/>
          </a:xfrm>
          <a:prstGeom prst="rect">
            <a:avLst/>
          </a:prstGeom>
          <a:solidFill>
            <a:srgbClr val="C9A84C"/>
          </a:solidFill>
          <a:ln w="12700">
            <a:solidFill>
              <a:srgbClr val="C9A84C"/>
            </a:solidFill>
            <a:prstDash val="solid"/>
          </a:ln>
        </p:spPr>
        <p:txBody>
          <a:bodyPr/>
          <a:lstStyle/>
          <a:p>
            <a:endParaRPr lang="en-JP"/>
          </a:p>
        </p:txBody>
      </p:sp>
      <p:sp>
        <p:nvSpPr>
          <p:cNvPr id="7" name="Text 5"/>
          <p:cNvSpPr/>
          <p:nvPr/>
        </p:nvSpPr>
        <p:spPr>
          <a:xfrm>
            <a:off x="5943600" y="640080"/>
            <a:ext cx="3108960" cy="457200"/>
          </a:xfrm>
          <a:prstGeom prst="rect">
            <a:avLst/>
          </a:prstGeom>
          <a:noFill/>
          <a:ln/>
        </p:spPr>
        <p:txBody>
          <a:bodyPr wrap="square" lIns="0" tIns="0" rIns="0" bIns="0" rtlCol="0" anchor="ctr"/>
          <a:lstStyle/>
          <a:p>
            <a:pPr marL="0" indent="0" algn="ctr">
              <a:buNone/>
            </a:pPr>
            <a:r>
              <a:rPr lang="en-US" sz="2800" b="1" kern="0" spc="800" dirty="0">
                <a:solidFill>
                  <a:srgbClr val="C9A84C"/>
                </a:solidFill>
                <a:latin typeface="Georgia" pitchFamily="34" charset="0"/>
                <a:ea typeface="Georgia" pitchFamily="34" charset="-122"/>
                <a:cs typeface="Georgia" pitchFamily="34" charset="-120"/>
              </a:rPr>
              <a:t>ELEVATE</a:t>
            </a:r>
            <a:endParaRPr lang="en-US" sz="2800" dirty="0"/>
          </a:p>
        </p:txBody>
      </p:sp>
      <p:sp>
        <p:nvSpPr>
          <p:cNvPr id="8" name="Text 6"/>
          <p:cNvSpPr/>
          <p:nvPr/>
        </p:nvSpPr>
        <p:spPr>
          <a:xfrm>
            <a:off x="5943600" y="1234440"/>
            <a:ext cx="3108960" cy="1645920"/>
          </a:xfrm>
          <a:prstGeom prst="rect">
            <a:avLst/>
          </a:prstGeom>
          <a:noFill/>
          <a:ln/>
        </p:spPr>
        <p:txBody>
          <a:bodyPr wrap="square" lIns="0" tIns="0" rIns="0" bIns="0" rtlCol="0" anchor="ctr"/>
          <a:lstStyle/>
          <a:p>
            <a:pPr marL="0" indent="0" algn="ctr">
              <a:buNone/>
            </a:pPr>
            <a:r>
              <a:rPr lang="en-US" sz="2400" b="1" dirty="0">
                <a:solidFill>
                  <a:srgbClr val="FFFFFF"/>
                </a:solidFill>
                <a:latin typeface="Georgia" pitchFamily="34" charset="0"/>
                <a:ea typeface="Georgia" pitchFamily="34" charset="-122"/>
                <a:cs typeface="Georgia" pitchFamily="34" charset="-120"/>
              </a:rPr>
              <a:t>FASHION</a:t>
            </a:r>
            <a:endParaRPr lang="en-US" sz="2400" dirty="0"/>
          </a:p>
          <a:p>
            <a:pPr marL="0" indent="0" algn="ctr">
              <a:buNone/>
            </a:pPr>
            <a:r>
              <a:rPr lang="en-US" sz="2400" b="1" dirty="0">
                <a:solidFill>
                  <a:srgbClr val="FFFFFF"/>
                </a:solidFill>
                <a:latin typeface="Georgia" pitchFamily="34" charset="0"/>
                <a:ea typeface="Georgia" pitchFamily="34" charset="-122"/>
                <a:cs typeface="Georgia" pitchFamily="34" charset="-120"/>
              </a:rPr>
              <a:t>MARKETING</a:t>
            </a:r>
            <a:endParaRPr lang="en-US" sz="2400" dirty="0"/>
          </a:p>
          <a:p>
            <a:pPr marL="0" indent="0" algn="ctr">
              <a:buNone/>
            </a:pPr>
            <a:r>
              <a:rPr lang="en-US" sz="2400" b="1" dirty="0">
                <a:solidFill>
                  <a:srgbClr val="FFFFFF"/>
                </a:solidFill>
                <a:latin typeface="Georgia" pitchFamily="34" charset="0"/>
                <a:ea typeface="Georgia" pitchFamily="34" charset="-122"/>
                <a:cs typeface="Georgia" pitchFamily="34" charset="-120"/>
              </a:rPr>
              <a:t>DECK</a:t>
            </a:r>
            <a:endParaRPr lang="en-US" sz="2400" dirty="0"/>
          </a:p>
        </p:txBody>
      </p:sp>
      <p:sp>
        <p:nvSpPr>
          <p:cNvPr id="9" name="Shape 7"/>
          <p:cNvSpPr/>
          <p:nvPr/>
        </p:nvSpPr>
        <p:spPr>
          <a:xfrm>
            <a:off x="6217920" y="2971800"/>
            <a:ext cx="2560320" cy="45720"/>
          </a:xfrm>
          <a:prstGeom prst="rect">
            <a:avLst/>
          </a:prstGeom>
          <a:solidFill>
            <a:srgbClr val="C9A84C">
              <a:alpha val="60000"/>
            </a:srgbClr>
          </a:solidFill>
          <a:ln w="12700">
            <a:solidFill>
              <a:srgbClr val="C9A84C">
                <a:alpha val="60000"/>
              </a:srgbClr>
            </a:solidFill>
            <a:prstDash val="solid"/>
          </a:ln>
        </p:spPr>
        <p:txBody>
          <a:bodyPr/>
          <a:lstStyle/>
          <a:p>
            <a:endParaRPr lang="en-JP"/>
          </a:p>
        </p:txBody>
      </p:sp>
      <p:sp>
        <p:nvSpPr>
          <p:cNvPr id="10" name="Text 8"/>
          <p:cNvSpPr/>
          <p:nvPr/>
        </p:nvSpPr>
        <p:spPr>
          <a:xfrm>
            <a:off x="5943600" y="3108960"/>
            <a:ext cx="3108960" cy="640080"/>
          </a:xfrm>
          <a:prstGeom prst="rect">
            <a:avLst/>
          </a:prstGeom>
          <a:noFill/>
          <a:ln/>
        </p:spPr>
        <p:txBody>
          <a:bodyPr wrap="square" lIns="0" tIns="0" rIns="0" bIns="0" rtlCol="0" anchor="ctr"/>
          <a:lstStyle/>
          <a:p>
            <a:pPr marL="0" indent="0" algn="ctr">
              <a:buNone/>
            </a:pPr>
            <a:r>
              <a:rPr lang="en-US" sz="950" i="1" dirty="0">
                <a:solidFill>
                  <a:srgbClr val="D8D8D8"/>
                </a:solidFill>
                <a:latin typeface="Calibri" pitchFamily="34" charset="0"/>
                <a:ea typeface="Calibri" pitchFamily="34" charset="-122"/>
                <a:cs typeface="Calibri" pitchFamily="34" charset="-120"/>
              </a:rPr>
              <a:t>HiTechMODA Productions</a:t>
            </a:r>
            <a:endParaRPr lang="en-US" sz="950" dirty="0"/>
          </a:p>
          <a:p>
            <a:pPr marL="0" indent="0" algn="ctr">
              <a:buNone/>
            </a:pPr>
            <a:r>
              <a:rPr lang="en-US" sz="950" i="1" dirty="0">
                <a:solidFill>
                  <a:srgbClr val="D8D8D8"/>
                </a:solidFill>
                <a:latin typeface="Calibri" pitchFamily="34" charset="0"/>
                <a:ea typeface="Calibri" pitchFamily="34" charset="-122"/>
                <a:cs typeface="Calibri" pitchFamily="34" charset="-120"/>
              </a:rPr>
              <a:t>× Nippon Global System</a:t>
            </a:r>
            <a:endParaRPr lang="en-US" sz="950" dirty="0"/>
          </a:p>
        </p:txBody>
      </p:sp>
      <p:sp>
        <p:nvSpPr>
          <p:cNvPr id="11" name="Text 9"/>
          <p:cNvSpPr/>
          <p:nvPr/>
        </p:nvSpPr>
        <p:spPr>
          <a:xfrm>
            <a:off x="548640" y="256032"/>
            <a:ext cx="5212080" cy="1051560"/>
          </a:xfrm>
          <a:prstGeom prst="rect">
            <a:avLst/>
          </a:prstGeom>
          <a:noFill/>
          <a:ln/>
        </p:spPr>
        <p:txBody>
          <a:bodyPr wrap="square" lIns="0" tIns="0" rIns="0" bIns="0" rtlCol="0" anchor="ctr"/>
          <a:lstStyle/>
          <a:p>
            <a:pPr marL="0" indent="0">
              <a:buNone/>
            </a:pPr>
            <a:r>
              <a:rPr lang="en-US" sz="5200" b="1" dirty="0">
                <a:solidFill>
                  <a:srgbClr val="FFFFFF"/>
                </a:solidFill>
                <a:latin typeface="Georgia" pitchFamily="34" charset="0"/>
                <a:ea typeface="Georgia" pitchFamily="34" charset="-122"/>
                <a:cs typeface="Georgia" pitchFamily="34" charset="-120"/>
              </a:rPr>
              <a:t>MODA IN TOKYO</a:t>
            </a:r>
            <a:endParaRPr lang="en-US" sz="5200" dirty="0"/>
          </a:p>
        </p:txBody>
      </p:sp>
      <p:sp>
        <p:nvSpPr>
          <p:cNvPr id="12" name="Text 10"/>
          <p:cNvSpPr/>
          <p:nvPr/>
        </p:nvSpPr>
        <p:spPr>
          <a:xfrm>
            <a:off x="548640" y="1261872"/>
            <a:ext cx="4572000" cy="1234440"/>
          </a:xfrm>
          <a:prstGeom prst="rect">
            <a:avLst/>
          </a:prstGeom>
          <a:noFill/>
          <a:ln/>
        </p:spPr>
        <p:txBody>
          <a:bodyPr wrap="square" lIns="0" tIns="0" rIns="0" bIns="0" rtlCol="0" anchor="ctr"/>
          <a:lstStyle/>
          <a:p>
            <a:pPr marL="0" indent="0">
              <a:buNone/>
            </a:pPr>
            <a:r>
              <a:rPr lang="en-US" sz="9600" b="1" dirty="0">
                <a:solidFill>
                  <a:srgbClr val="C9A84C"/>
                </a:solidFill>
                <a:latin typeface="Georgia" pitchFamily="34" charset="0"/>
                <a:ea typeface="Georgia" pitchFamily="34" charset="-122"/>
                <a:cs typeface="Georgia" pitchFamily="34" charset="-120"/>
              </a:rPr>
              <a:t>2026</a:t>
            </a:r>
            <a:endParaRPr lang="en-US" sz="9600" dirty="0"/>
          </a:p>
        </p:txBody>
      </p:sp>
      <p:sp>
        <p:nvSpPr>
          <p:cNvPr id="13" name="Shape 11"/>
          <p:cNvSpPr/>
          <p:nvPr/>
        </p:nvSpPr>
        <p:spPr>
          <a:xfrm>
            <a:off x="548640" y="2487168"/>
            <a:ext cx="8138160" cy="45720"/>
          </a:xfrm>
          <a:prstGeom prst="rect">
            <a:avLst/>
          </a:prstGeom>
          <a:solidFill>
            <a:srgbClr val="C9A84C"/>
          </a:solidFill>
          <a:ln w="12700">
            <a:solidFill>
              <a:srgbClr val="C9A84C"/>
            </a:solidFill>
            <a:prstDash val="solid"/>
          </a:ln>
        </p:spPr>
        <p:txBody>
          <a:bodyPr/>
          <a:lstStyle/>
          <a:p>
            <a:endParaRPr lang="en-JP"/>
          </a:p>
        </p:txBody>
      </p:sp>
      <p:sp>
        <p:nvSpPr>
          <p:cNvPr id="14" name="Text 12"/>
          <p:cNvSpPr/>
          <p:nvPr/>
        </p:nvSpPr>
        <p:spPr>
          <a:xfrm>
            <a:off x="548640" y="2578608"/>
            <a:ext cx="7315200" cy="365760"/>
          </a:xfrm>
          <a:prstGeom prst="rect">
            <a:avLst/>
          </a:prstGeom>
          <a:noFill/>
          <a:ln/>
        </p:spPr>
        <p:txBody>
          <a:bodyPr wrap="square" lIns="0" tIns="0" rIns="0" bIns="0" rtlCol="0" anchor="ctr"/>
          <a:lstStyle/>
          <a:p>
            <a:pPr marL="0" indent="0">
              <a:buNone/>
            </a:pPr>
            <a:r>
              <a:rPr lang="en-US" sz="1800" b="1" kern="0" spc="500" dirty="0">
                <a:solidFill>
                  <a:srgbClr val="FFFFFF"/>
                </a:solidFill>
                <a:latin typeface="Calibri" pitchFamily="34" charset="0"/>
                <a:ea typeface="Calibri" pitchFamily="34" charset="-122"/>
                <a:cs typeface="Calibri" pitchFamily="34" charset="-120"/>
              </a:rPr>
              <a:t>FASHION MARKETING DECK</a:t>
            </a:r>
            <a:endParaRPr lang="en-US" sz="1800" dirty="0"/>
          </a:p>
        </p:txBody>
      </p:sp>
      <p:sp>
        <p:nvSpPr>
          <p:cNvPr id="15" name="Text 13"/>
          <p:cNvSpPr/>
          <p:nvPr/>
        </p:nvSpPr>
        <p:spPr>
          <a:xfrm>
            <a:off x="548640" y="3017520"/>
            <a:ext cx="7315200" cy="292608"/>
          </a:xfrm>
          <a:prstGeom prst="rect">
            <a:avLst/>
          </a:prstGeom>
          <a:noFill/>
          <a:ln/>
        </p:spPr>
        <p:txBody>
          <a:bodyPr wrap="square" lIns="0" tIns="0" rIns="0" bIns="0" rtlCol="0" anchor="ctr"/>
          <a:lstStyle/>
          <a:p>
            <a:pPr marL="0" indent="0">
              <a:buNone/>
            </a:pPr>
            <a:r>
              <a:rPr lang="en-US" sz="1200" i="1" dirty="0">
                <a:solidFill>
                  <a:srgbClr val="D8D8D8"/>
                </a:solidFill>
                <a:latin typeface="Calibri" pitchFamily="34" charset="0"/>
                <a:ea typeface="Calibri" pitchFamily="34" charset="-122"/>
                <a:cs typeface="Calibri" pitchFamily="34" charset="-120"/>
              </a:rPr>
              <a:t>16 – 21 June 2026  •  Chapel PrimaLuce  •  Hilton Tokyo Bay, Japan</a:t>
            </a:r>
            <a:endParaRPr lang="en-US" sz="1200" dirty="0"/>
          </a:p>
        </p:txBody>
      </p:sp>
      <p:sp>
        <p:nvSpPr>
          <p:cNvPr id="16" name="Shape 14"/>
          <p:cNvSpPr/>
          <p:nvPr/>
        </p:nvSpPr>
        <p:spPr>
          <a:xfrm>
            <a:off x="548640" y="3474720"/>
            <a:ext cx="8138160" cy="658368"/>
          </a:xfrm>
          <a:prstGeom prst="rect">
            <a:avLst/>
          </a:prstGeom>
          <a:solidFill>
            <a:srgbClr val="142044"/>
          </a:solidFill>
          <a:ln w="12700">
            <a:solidFill>
              <a:srgbClr val="C9A84C"/>
            </a:solidFill>
            <a:prstDash val="solid"/>
          </a:ln>
        </p:spPr>
        <p:txBody>
          <a:bodyPr/>
          <a:lstStyle/>
          <a:p>
            <a:endParaRPr lang="en-JP"/>
          </a:p>
        </p:txBody>
      </p:sp>
      <p:sp>
        <p:nvSpPr>
          <p:cNvPr id="17" name="Text 15"/>
          <p:cNvSpPr/>
          <p:nvPr/>
        </p:nvSpPr>
        <p:spPr>
          <a:xfrm>
            <a:off x="685800" y="3538728"/>
            <a:ext cx="7863840" cy="256032"/>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HiTechMODA Productions  ×  NIPPON GLOBAL SYSTEM Co., Ltd.  ·  日本グローバルシステム株式会社</a:t>
            </a:r>
            <a:endParaRPr lang="en-US" sz="1100" dirty="0"/>
          </a:p>
        </p:txBody>
      </p:sp>
      <p:sp>
        <p:nvSpPr>
          <p:cNvPr id="18" name="Text 16"/>
          <p:cNvSpPr/>
          <p:nvPr/>
        </p:nvSpPr>
        <p:spPr>
          <a:xfrm>
            <a:off x="685800" y="3776472"/>
            <a:ext cx="7863840" cy="256032"/>
          </a:xfrm>
          <a:prstGeom prst="rect">
            <a:avLst/>
          </a:prstGeom>
          <a:noFill/>
          <a:ln/>
        </p:spPr>
        <p:txBody>
          <a:bodyPr wrap="square" lIns="0" tIns="0" rIns="0" bIns="0" rtlCol="0" anchor="ctr"/>
          <a:lstStyle/>
          <a:p>
            <a:pPr marL="0" indent="0">
              <a:buNone/>
            </a:pPr>
            <a:r>
              <a:rPr lang="en-US" sz="1000" dirty="0">
                <a:solidFill>
                  <a:srgbClr val="C9A84C"/>
                </a:solidFill>
                <a:latin typeface="Calibri" pitchFamily="34" charset="0"/>
                <a:ea typeface="Calibri" pitchFamily="34" charset="-122"/>
                <a:cs typeface="Calibri" pitchFamily="34" charset="-120"/>
              </a:rPr>
              <a:t>Uno Iqbal  ·  nic@nippon-group.com  ·  +81(0)80-5500-2929  ·  www.hitechmoda.com</a:t>
            </a:r>
            <a:endParaRPr lang="en-US" sz="1000" dirty="0"/>
          </a:p>
        </p:txBody>
      </p:sp>
      <p:sp>
        <p:nvSpPr>
          <p:cNvPr id="19" name="Shape 17"/>
          <p:cNvSpPr/>
          <p:nvPr/>
        </p:nvSpPr>
        <p:spPr>
          <a:xfrm>
            <a:off x="548640" y="4279392"/>
            <a:ext cx="8138160" cy="301752"/>
          </a:xfrm>
          <a:prstGeom prst="rect">
            <a:avLst/>
          </a:prstGeom>
          <a:solidFill>
            <a:srgbClr val="CC2936"/>
          </a:solidFill>
          <a:ln w="12700">
            <a:solidFill>
              <a:srgbClr val="CC2936"/>
            </a:solidFill>
            <a:prstDash val="solid"/>
          </a:ln>
        </p:spPr>
        <p:txBody>
          <a:bodyPr/>
          <a:lstStyle/>
          <a:p>
            <a:endParaRPr lang="en-JP"/>
          </a:p>
        </p:txBody>
      </p:sp>
      <p:sp>
        <p:nvSpPr>
          <p:cNvPr id="20" name="Text 18"/>
          <p:cNvSpPr/>
          <p:nvPr/>
        </p:nvSpPr>
        <p:spPr>
          <a:xfrm>
            <a:off x="548640" y="4297680"/>
            <a:ext cx="8138160" cy="274320"/>
          </a:xfrm>
          <a:prstGeom prst="rect">
            <a:avLst/>
          </a:prstGeom>
          <a:noFill/>
          <a:ln/>
        </p:spPr>
        <p:txBody>
          <a:bodyPr wrap="square" lIns="0" tIns="0" rIns="0" bIns="0" rtlCol="0" anchor="ctr"/>
          <a:lstStyle/>
          <a:p>
            <a:pPr marL="0" indent="0" algn="ctr">
              <a:buNone/>
            </a:pPr>
            <a:r>
              <a:rPr lang="en-US" sz="900" b="1" kern="0" spc="200" dirty="0">
                <a:solidFill>
                  <a:srgbClr val="FFFFFF"/>
                </a:solidFill>
                <a:latin typeface="Calibri" pitchFamily="34" charset="0"/>
                <a:ea typeface="Calibri" pitchFamily="34" charset="-122"/>
                <a:cs typeface="Calibri" pitchFamily="34" charset="-120"/>
              </a:rPr>
              <a:t>INTERNAL PROGRAM BRIEF — CONFIDENTIAL</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F5F2"/>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D1B3E"/>
          </a:solidFill>
          <a:ln w="12700">
            <a:solidFill>
              <a:srgbClr val="0D1B3E"/>
            </a:solidFill>
            <a:prstDash val="solid"/>
          </a:ln>
        </p:spPr>
        <p:txBody>
          <a:bodyPr/>
          <a:lstStyle/>
          <a:p>
            <a:endParaRPr lang="en-JP"/>
          </a:p>
        </p:txBody>
      </p:sp>
      <p:sp>
        <p:nvSpPr>
          <p:cNvPr id="3" name="Shape 1"/>
          <p:cNvSpPr/>
          <p:nvPr/>
        </p:nvSpPr>
        <p:spPr>
          <a:xfrm>
            <a:off x="0" y="0"/>
            <a:ext cx="292608" cy="1005840"/>
          </a:xfrm>
          <a:prstGeom prst="rect">
            <a:avLst/>
          </a:prstGeom>
          <a:solidFill>
            <a:srgbClr val="CC2936"/>
          </a:solidFill>
          <a:ln w="12700">
            <a:solidFill>
              <a:srgbClr val="CC2936"/>
            </a:solidFill>
            <a:prstDash val="solid"/>
          </a:ln>
        </p:spPr>
        <p:txBody>
          <a:bodyPr/>
          <a:lstStyle/>
          <a:p>
            <a:endParaRPr lang="en-JP"/>
          </a:p>
        </p:txBody>
      </p:sp>
      <p:sp>
        <p:nvSpPr>
          <p:cNvPr id="4" name="Shape 2"/>
          <p:cNvSpPr/>
          <p:nvPr/>
        </p:nvSpPr>
        <p:spPr>
          <a:xfrm>
            <a:off x="0" y="1005840"/>
            <a:ext cx="9144000" cy="64008"/>
          </a:xfrm>
          <a:prstGeom prst="rect">
            <a:avLst/>
          </a:prstGeom>
          <a:solidFill>
            <a:srgbClr val="C9A84C"/>
          </a:solidFill>
          <a:ln w="12700">
            <a:solidFill>
              <a:srgbClr val="C9A84C"/>
            </a:solidFill>
            <a:prstDash val="solid"/>
          </a:ln>
        </p:spPr>
        <p:txBody>
          <a:bodyPr/>
          <a:lstStyle/>
          <a:p>
            <a:endParaRPr lang="en-JP"/>
          </a:p>
        </p:txBody>
      </p:sp>
      <p:sp>
        <p:nvSpPr>
          <p:cNvPr id="5" name="Text 3"/>
          <p:cNvSpPr/>
          <p:nvPr/>
        </p:nvSpPr>
        <p:spPr>
          <a:xfrm>
            <a:off x="457200" y="109728"/>
            <a:ext cx="54864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EXPANDING REACH</a:t>
            </a:r>
            <a:endParaRPr lang="en-US" sz="900" dirty="0"/>
          </a:p>
        </p:txBody>
      </p:sp>
      <p:sp>
        <p:nvSpPr>
          <p:cNvPr id="6" name="Text 4"/>
          <p:cNvSpPr/>
          <p:nvPr/>
        </p:nvSpPr>
        <p:spPr>
          <a:xfrm>
            <a:off x="457200" y="365760"/>
            <a:ext cx="8229600" cy="566928"/>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Your Network, Their Opportunity</a:t>
            </a:r>
            <a:endParaRPr lang="en-US" sz="3000" dirty="0"/>
          </a:p>
        </p:txBody>
      </p:sp>
      <p:sp>
        <p:nvSpPr>
          <p:cNvPr id="7" name="Shape 5"/>
          <p:cNvSpPr/>
          <p:nvPr/>
        </p:nvSpPr>
        <p:spPr>
          <a:xfrm>
            <a:off x="365760" y="1170432"/>
            <a:ext cx="4297680" cy="3858768"/>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8" name="Shape 6"/>
          <p:cNvSpPr/>
          <p:nvPr/>
        </p:nvSpPr>
        <p:spPr>
          <a:xfrm>
            <a:off x="365760" y="1170432"/>
            <a:ext cx="4297680" cy="73152"/>
          </a:xfrm>
          <a:prstGeom prst="rect">
            <a:avLst/>
          </a:prstGeom>
          <a:solidFill>
            <a:srgbClr val="CC2936"/>
          </a:solidFill>
          <a:ln w="12700">
            <a:solidFill>
              <a:srgbClr val="CC2936"/>
            </a:solidFill>
            <a:prstDash val="solid"/>
          </a:ln>
        </p:spPr>
        <p:txBody>
          <a:bodyPr/>
          <a:lstStyle/>
          <a:p>
            <a:endParaRPr lang="en-JP"/>
          </a:p>
        </p:txBody>
      </p:sp>
      <p:sp>
        <p:nvSpPr>
          <p:cNvPr id="9" name="Text 7"/>
          <p:cNvSpPr/>
          <p:nvPr/>
        </p:nvSpPr>
        <p:spPr>
          <a:xfrm>
            <a:off x="548640" y="1298448"/>
            <a:ext cx="3931920" cy="274320"/>
          </a:xfrm>
          <a:prstGeom prst="rect">
            <a:avLst/>
          </a:prstGeom>
          <a:noFill/>
          <a:ln/>
        </p:spPr>
        <p:txBody>
          <a:bodyPr wrap="square" lIns="0" tIns="0" rIns="0" bIns="0" rtlCol="0" anchor="ctr"/>
          <a:lstStyle/>
          <a:p>
            <a:pPr marL="0" indent="0">
              <a:buNone/>
            </a:pPr>
            <a:r>
              <a:rPr lang="en-US" sz="1000" b="1" kern="0" spc="300" dirty="0">
                <a:solidFill>
                  <a:srgbClr val="CC2936"/>
                </a:solidFill>
                <a:latin typeface="Calibri" pitchFamily="34" charset="0"/>
                <a:ea typeface="Calibri" pitchFamily="34" charset="-122"/>
                <a:cs typeface="Calibri" pitchFamily="34" charset="-120"/>
              </a:rPr>
              <a:t>GUESTS</a:t>
            </a:r>
            <a:endParaRPr lang="en-US" sz="1000" dirty="0"/>
          </a:p>
        </p:txBody>
      </p:sp>
      <p:sp>
        <p:nvSpPr>
          <p:cNvPr id="10" name="Text 8"/>
          <p:cNvSpPr/>
          <p:nvPr/>
        </p:nvSpPr>
        <p:spPr>
          <a:xfrm>
            <a:off x="548640" y="1572768"/>
            <a:ext cx="3931920" cy="45720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Expanding Reach</a:t>
            </a:r>
            <a:endParaRPr lang="en-US" sz="2400" dirty="0"/>
          </a:p>
        </p:txBody>
      </p:sp>
      <p:sp>
        <p:nvSpPr>
          <p:cNvPr id="11" name="Shape 9"/>
          <p:cNvSpPr/>
          <p:nvPr/>
        </p:nvSpPr>
        <p:spPr>
          <a:xfrm>
            <a:off x="548640" y="2057400"/>
            <a:ext cx="3840480" cy="45720"/>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12" name="Text 10"/>
          <p:cNvSpPr/>
          <p:nvPr/>
        </p:nvSpPr>
        <p:spPr>
          <a:xfrm>
            <a:off x="548640" y="2176272"/>
            <a:ext cx="3931920" cy="2286000"/>
          </a:xfrm>
          <a:prstGeom prst="rect">
            <a:avLst/>
          </a:prstGeom>
          <a:noFill/>
          <a:ln/>
        </p:spPr>
        <p:txBody>
          <a:bodyPr wrap="square" lIns="0" tIns="0" rIns="0" bIns="0" rtlCol="0" anchor="ctr"/>
          <a:lstStyle/>
          <a:p>
            <a:pPr marL="0" indent="0">
              <a:buNone/>
            </a:pPr>
            <a:r>
              <a:rPr lang="en-US" sz="1100" dirty="0">
                <a:solidFill>
                  <a:srgbClr val="D8D8D8"/>
                </a:solidFill>
                <a:latin typeface="Calibri" pitchFamily="34" charset="0"/>
                <a:ea typeface="Calibri" pitchFamily="34" charset="-122"/>
                <a:cs typeface="Calibri" pitchFamily="34" charset="-120"/>
              </a:rPr>
              <a:t>Designers receive a discount code from hiTechMODA Productions, letting your network — colleagues, friends, family, and followers — purchase tickets at a lower price for your event.</a:t>
            </a:r>
            <a:endParaRPr lang="en-US" sz="1100" dirty="0"/>
          </a:p>
          <a:p>
            <a:pPr marL="0" indent="0">
              <a:buNone/>
            </a:pPr>
            <a:endParaRPr lang="en-US" sz="1100" dirty="0"/>
          </a:p>
          <a:p>
            <a:pPr marL="0" indent="0">
              <a:buNone/>
            </a:pPr>
            <a:r>
              <a:rPr lang="en-US" sz="1100" dirty="0">
                <a:solidFill>
                  <a:srgbClr val="D8D8D8"/>
                </a:solidFill>
                <a:latin typeface="Calibri" pitchFamily="34" charset="0"/>
                <a:ea typeface="Calibri" pitchFamily="34" charset="-122"/>
                <a:cs typeface="Calibri" pitchFamily="34" charset="-120"/>
              </a:rPr>
              <a:t>This means more familiar faces, more support, and more brand advocates in the audience as you present your collection on the Moda in Tokyo 2026 runway.</a:t>
            </a:r>
            <a:endParaRPr lang="en-US" sz="1100" dirty="0"/>
          </a:p>
          <a:p>
            <a:pPr marL="0" indent="0">
              <a:buNone/>
            </a:pPr>
            <a:endParaRPr lang="en-US" sz="1100" dirty="0"/>
          </a:p>
          <a:p>
            <a:pPr marL="0" indent="0">
              <a:buNone/>
            </a:pPr>
            <a:r>
              <a:rPr lang="en-US" sz="1100" dirty="0">
                <a:solidFill>
                  <a:srgbClr val="D8D8D8"/>
                </a:solidFill>
                <a:latin typeface="Calibri" pitchFamily="34" charset="0"/>
                <a:ea typeface="Calibri" pitchFamily="34" charset="-122"/>
                <a:cs typeface="Calibri" pitchFamily="34" charset="-120"/>
              </a:rPr>
              <a:t>Your community becomes part of the experience.</a:t>
            </a:r>
            <a:endParaRPr lang="en-US" sz="1100" dirty="0"/>
          </a:p>
        </p:txBody>
      </p:sp>
      <p:sp>
        <p:nvSpPr>
          <p:cNvPr id="13" name="Shape 11"/>
          <p:cNvSpPr/>
          <p:nvPr/>
        </p:nvSpPr>
        <p:spPr>
          <a:xfrm>
            <a:off x="4892040" y="1170432"/>
            <a:ext cx="3931920" cy="187452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14" name="Shape 12"/>
          <p:cNvSpPr/>
          <p:nvPr/>
        </p:nvSpPr>
        <p:spPr>
          <a:xfrm>
            <a:off x="4892040" y="1170432"/>
            <a:ext cx="3931920" cy="73152"/>
          </a:xfrm>
          <a:prstGeom prst="rect">
            <a:avLst/>
          </a:prstGeom>
          <a:solidFill>
            <a:srgbClr val="C9A84C"/>
          </a:solidFill>
          <a:ln w="12700">
            <a:solidFill>
              <a:srgbClr val="C9A84C"/>
            </a:solidFill>
            <a:prstDash val="solid"/>
          </a:ln>
        </p:spPr>
        <p:txBody>
          <a:bodyPr/>
          <a:lstStyle/>
          <a:p>
            <a:endParaRPr lang="en-JP"/>
          </a:p>
        </p:txBody>
      </p:sp>
      <p:sp>
        <p:nvSpPr>
          <p:cNvPr id="15" name="Text 13"/>
          <p:cNvSpPr/>
          <p:nvPr/>
        </p:nvSpPr>
        <p:spPr>
          <a:xfrm>
            <a:off x="5029200" y="1298448"/>
            <a:ext cx="3657600" cy="256032"/>
          </a:xfrm>
          <a:prstGeom prst="rect">
            <a:avLst/>
          </a:prstGeom>
          <a:noFill/>
          <a:ln/>
        </p:spPr>
        <p:txBody>
          <a:bodyPr wrap="square" lIns="0" tIns="0" rIns="0" bIns="0" rtlCol="0" anchor="ctr"/>
          <a:lstStyle/>
          <a:p>
            <a:pPr marL="0" indent="0">
              <a:buNone/>
            </a:pPr>
            <a:r>
              <a:rPr lang="en-US" sz="1000" b="1" kern="0" spc="200" dirty="0">
                <a:solidFill>
                  <a:srgbClr val="C9A84C"/>
                </a:solidFill>
                <a:latin typeface="Calibri" pitchFamily="34" charset="0"/>
                <a:ea typeface="Calibri" pitchFamily="34" charset="-122"/>
                <a:cs typeface="Calibri" pitchFamily="34" charset="-120"/>
              </a:rPr>
              <a:t>PRESS EXPOSURE</a:t>
            </a:r>
            <a:endParaRPr lang="en-US" sz="1000" dirty="0"/>
          </a:p>
        </p:txBody>
      </p:sp>
      <p:sp>
        <p:nvSpPr>
          <p:cNvPr id="16" name="Text 14"/>
          <p:cNvSpPr/>
          <p:nvPr/>
        </p:nvSpPr>
        <p:spPr>
          <a:xfrm>
            <a:off x="5029200" y="1627632"/>
            <a:ext cx="3657600" cy="1188720"/>
          </a:xfrm>
          <a:prstGeom prst="rect">
            <a:avLst/>
          </a:prstGeom>
          <a:noFill/>
          <a:ln/>
        </p:spPr>
        <p:txBody>
          <a:bodyPr wrap="square" lIns="0" tIns="0" rIns="0" bIns="0" rtlCol="0" anchor="ctr"/>
          <a:lstStyle/>
          <a:p>
            <a:pPr marL="0" indent="0">
              <a:buNone/>
            </a:pPr>
            <a:r>
              <a:rPr lang="en-US" sz="1050" dirty="0">
                <a:solidFill>
                  <a:srgbClr val="D8D8D8"/>
                </a:solidFill>
                <a:latin typeface="Calibri" pitchFamily="34" charset="0"/>
                <a:ea typeface="Calibri" pitchFamily="34" charset="-122"/>
                <a:cs typeface="Calibri" pitchFamily="34" charset="-120"/>
              </a:rPr>
              <a:t>From targeted outreach to trusted media contacts, we partner with you to win meaningful coverage and grow your brand's visibility around your runway goals.</a:t>
            </a:r>
            <a:endParaRPr lang="en-US" sz="1050" dirty="0"/>
          </a:p>
        </p:txBody>
      </p:sp>
      <p:sp>
        <p:nvSpPr>
          <p:cNvPr id="17" name="Shape 15"/>
          <p:cNvSpPr/>
          <p:nvPr/>
        </p:nvSpPr>
        <p:spPr>
          <a:xfrm>
            <a:off x="4892040" y="3154680"/>
            <a:ext cx="3931920" cy="187452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18" name="Shape 16"/>
          <p:cNvSpPr/>
          <p:nvPr/>
        </p:nvSpPr>
        <p:spPr>
          <a:xfrm>
            <a:off x="4892040" y="3154680"/>
            <a:ext cx="3931920" cy="73152"/>
          </a:xfrm>
          <a:prstGeom prst="rect">
            <a:avLst/>
          </a:prstGeom>
          <a:solidFill>
            <a:srgbClr val="CC2936"/>
          </a:solidFill>
          <a:ln w="12700">
            <a:solidFill>
              <a:srgbClr val="CC2936"/>
            </a:solidFill>
            <a:prstDash val="solid"/>
          </a:ln>
        </p:spPr>
        <p:txBody>
          <a:bodyPr/>
          <a:lstStyle/>
          <a:p>
            <a:endParaRPr lang="en-JP"/>
          </a:p>
        </p:txBody>
      </p:sp>
      <p:sp>
        <p:nvSpPr>
          <p:cNvPr id="19" name="Text 17"/>
          <p:cNvSpPr/>
          <p:nvPr/>
        </p:nvSpPr>
        <p:spPr>
          <a:xfrm>
            <a:off x="5029200" y="3273552"/>
            <a:ext cx="3657600" cy="256032"/>
          </a:xfrm>
          <a:prstGeom prst="rect">
            <a:avLst/>
          </a:prstGeom>
          <a:noFill/>
          <a:ln/>
        </p:spPr>
        <p:txBody>
          <a:bodyPr wrap="square" lIns="0" tIns="0" rIns="0" bIns="0" rtlCol="0" anchor="ctr"/>
          <a:lstStyle/>
          <a:p>
            <a:pPr marL="0" indent="0">
              <a:buNone/>
            </a:pPr>
            <a:r>
              <a:rPr lang="en-US" sz="1000" b="1" kern="0" spc="200" dirty="0">
                <a:solidFill>
                  <a:srgbClr val="CC2936"/>
                </a:solidFill>
                <a:latin typeface="Calibri" pitchFamily="34" charset="0"/>
                <a:ea typeface="Calibri" pitchFamily="34" charset="-122"/>
                <a:cs typeface="Calibri" pitchFamily="34" charset="-120"/>
              </a:rPr>
              <a:t>NEXT STEPS</a:t>
            </a:r>
            <a:endParaRPr lang="en-US" sz="1000" dirty="0"/>
          </a:p>
        </p:txBody>
      </p:sp>
      <p:sp>
        <p:nvSpPr>
          <p:cNvPr id="20" name="Text 18"/>
          <p:cNvSpPr/>
          <p:nvPr/>
        </p:nvSpPr>
        <p:spPr>
          <a:xfrm>
            <a:off x="5029200" y="3566160"/>
            <a:ext cx="3657600" cy="594360"/>
          </a:xfrm>
          <a:prstGeom prst="rect">
            <a:avLst/>
          </a:prstGeom>
          <a:noFill/>
          <a:ln/>
        </p:spPr>
        <p:txBody>
          <a:bodyPr wrap="square" lIns="0" tIns="0" rIns="0" bIns="0" rtlCol="0" anchor="ctr"/>
          <a:lstStyle/>
          <a:p>
            <a:pPr marL="0" indent="0">
              <a:buNone/>
            </a:pPr>
            <a:r>
              <a:rPr lang="en-US" sz="1000" dirty="0">
                <a:solidFill>
                  <a:srgbClr val="D8D8D8"/>
                </a:solidFill>
                <a:latin typeface="Calibri" pitchFamily="34" charset="0"/>
                <a:ea typeface="Calibri" pitchFamily="34" charset="-122"/>
                <a:cs typeface="Calibri" pitchFamily="34" charset="-120"/>
              </a:rPr>
              <a:t>Thank you for your interest in hiTechMODA Productions. Please look over the information, and contact us anytime with questions.</a:t>
            </a:r>
            <a:endParaRPr lang="en-US" sz="1000" dirty="0"/>
          </a:p>
        </p:txBody>
      </p:sp>
      <p:sp>
        <p:nvSpPr>
          <p:cNvPr id="21" name="Text 19"/>
          <p:cNvSpPr/>
          <p:nvPr/>
        </p:nvSpPr>
        <p:spPr>
          <a:xfrm>
            <a:off x="5029200" y="4206240"/>
            <a:ext cx="3657600" cy="713232"/>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  First-time designer: submit online application at www.hiTechMODA.com</a:t>
            </a:r>
            <a:endParaRPr lang="en-US" sz="950" dirty="0"/>
          </a:p>
          <a:p>
            <a:pPr marL="0" indent="0">
              <a:buNone/>
            </a:pPr>
            <a:r>
              <a:rPr lang="en-US" sz="950" dirty="0">
                <a:solidFill>
                  <a:srgbClr val="FFFFFF"/>
                </a:solidFill>
                <a:latin typeface="Calibri" pitchFamily="34" charset="0"/>
                <a:ea typeface="Calibri" pitchFamily="34" charset="-122"/>
                <a:cs typeface="Calibri" pitchFamily="34" charset="-120"/>
              </a:rPr>
              <a:t>›  Repeat designer: email opportunity@hiTechMODA.com</a:t>
            </a:r>
            <a:endParaRPr lang="en-US" sz="950" dirty="0"/>
          </a:p>
          <a:p>
            <a:pPr marL="0" indent="0">
              <a:buNone/>
            </a:pPr>
            <a:r>
              <a:rPr lang="en-US" sz="950" dirty="0">
                <a:solidFill>
                  <a:srgbClr val="FFFFFF"/>
                </a:solidFill>
                <a:latin typeface="Calibri" pitchFamily="34" charset="0"/>
                <a:ea typeface="Calibri" pitchFamily="34" charset="-122"/>
                <a:cs typeface="Calibri" pitchFamily="34" charset="-120"/>
              </a:rPr>
              <a:t>›  Tokyo 2026: contact Uno Iqbal at nic@nippon-group.com</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70E22"/>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Shape 2"/>
          <p:cNvSpPr/>
          <p:nvPr/>
        </p:nvSpPr>
        <p:spPr>
          <a:xfrm>
            <a:off x="0" y="82296"/>
            <a:ext cx="292608" cy="4978908"/>
          </a:xfrm>
          <a:prstGeom prst="rect">
            <a:avLst/>
          </a:prstGeom>
          <a:solidFill>
            <a:srgbClr val="CC2936"/>
          </a:solidFill>
          <a:ln w="12700">
            <a:solidFill>
              <a:srgbClr val="CC2936"/>
            </a:solidFill>
            <a:prstDash val="solid"/>
          </a:ln>
        </p:spPr>
        <p:txBody>
          <a:bodyPr/>
          <a:lstStyle/>
          <a:p>
            <a:endParaRPr lang="en-JP"/>
          </a:p>
        </p:txBody>
      </p:sp>
      <p:sp>
        <p:nvSpPr>
          <p:cNvPr id="5" name="Text 3"/>
          <p:cNvSpPr/>
          <p:nvPr/>
        </p:nvSpPr>
        <p:spPr>
          <a:xfrm>
            <a:off x="457200" y="201168"/>
            <a:ext cx="4572000" cy="256032"/>
          </a:xfrm>
          <a:prstGeom prst="rect">
            <a:avLst/>
          </a:prstGeom>
          <a:noFill/>
          <a:ln/>
        </p:spPr>
        <p:txBody>
          <a:bodyPr wrap="square" lIns="0" tIns="0" rIns="0" bIns="0" rtlCol="0" anchor="ctr"/>
          <a:lstStyle/>
          <a:p>
            <a:pPr marL="0" indent="0">
              <a:buNone/>
            </a:pPr>
            <a:r>
              <a:rPr lang="en-US" sz="900" b="1" kern="0" spc="400" dirty="0">
                <a:solidFill>
                  <a:srgbClr val="CC2936"/>
                </a:solidFill>
                <a:latin typeface="Calibri" pitchFamily="34" charset="0"/>
                <a:ea typeface="Calibri" pitchFamily="34" charset="-122"/>
                <a:cs typeface="Calibri" pitchFamily="34" charset="-120"/>
              </a:rPr>
              <a:t>TESTIMONIALS</a:t>
            </a:r>
            <a:endParaRPr lang="en-US" sz="900" dirty="0"/>
          </a:p>
        </p:txBody>
      </p:sp>
      <p:sp>
        <p:nvSpPr>
          <p:cNvPr id="6" name="Text 4"/>
          <p:cNvSpPr/>
          <p:nvPr/>
        </p:nvSpPr>
        <p:spPr>
          <a:xfrm>
            <a:off x="457200" y="475488"/>
            <a:ext cx="8229600" cy="566928"/>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What Our Designers Say</a:t>
            </a:r>
            <a:endParaRPr lang="en-US" sz="3200" dirty="0"/>
          </a:p>
        </p:txBody>
      </p:sp>
      <p:sp>
        <p:nvSpPr>
          <p:cNvPr id="7" name="Shape 5"/>
          <p:cNvSpPr/>
          <p:nvPr/>
        </p:nvSpPr>
        <p:spPr>
          <a:xfrm>
            <a:off x="365760" y="1170432"/>
            <a:ext cx="4224528" cy="3858768"/>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8" name="Shape 6"/>
          <p:cNvSpPr/>
          <p:nvPr/>
        </p:nvSpPr>
        <p:spPr>
          <a:xfrm>
            <a:off x="365760" y="1170432"/>
            <a:ext cx="4224528" cy="73152"/>
          </a:xfrm>
          <a:prstGeom prst="rect">
            <a:avLst/>
          </a:prstGeom>
          <a:solidFill>
            <a:srgbClr val="CC2936"/>
          </a:solidFill>
          <a:ln w="12700">
            <a:solidFill>
              <a:srgbClr val="CC2936"/>
            </a:solidFill>
            <a:prstDash val="solid"/>
          </a:ln>
        </p:spPr>
        <p:txBody>
          <a:bodyPr/>
          <a:lstStyle/>
          <a:p>
            <a:endParaRPr lang="en-JP"/>
          </a:p>
        </p:txBody>
      </p:sp>
      <p:sp>
        <p:nvSpPr>
          <p:cNvPr id="9" name="Text 7"/>
          <p:cNvSpPr/>
          <p:nvPr/>
        </p:nvSpPr>
        <p:spPr>
          <a:xfrm>
            <a:off x="548640" y="1234440"/>
            <a:ext cx="731520" cy="731520"/>
          </a:xfrm>
          <a:prstGeom prst="rect">
            <a:avLst/>
          </a:prstGeom>
          <a:noFill/>
          <a:ln/>
        </p:spPr>
        <p:txBody>
          <a:bodyPr wrap="square" lIns="0" tIns="0" rIns="0" bIns="0" rtlCol="0" anchor="ctr"/>
          <a:lstStyle/>
          <a:p>
            <a:pPr marL="0" indent="0">
              <a:buNone/>
            </a:pPr>
            <a:r>
              <a:rPr lang="en-US" sz="7200" b="1" dirty="0">
                <a:solidFill>
                  <a:srgbClr val="C9A84C"/>
                </a:solidFill>
                <a:latin typeface="Georgia" pitchFamily="34" charset="0"/>
                <a:ea typeface="Georgia" pitchFamily="34" charset="-122"/>
                <a:cs typeface="Georgia" pitchFamily="34" charset="-120"/>
              </a:rPr>
              <a:t>“</a:t>
            </a:r>
            <a:endParaRPr lang="en-US" sz="7200" dirty="0"/>
          </a:p>
        </p:txBody>
      </p:sp>
      <p:sp>
        <p:nvSpPr>
          <p:cNvPr id="10" name="Text 8"/>
          <p:cNvSpPr/>
          <p:nvPr/>
        </p:nvSpPr>
        <p:spPr>
          <a:xfrm>
            <a:off x="548640" y="1417320"/>
            <a:ext cx="3840480" cy="365760"/>
          </a:xfrm>
          <a:prstGeom prst="rect">
            <a:avLst/>
          </a:prstGeom>
          <a:noFill/>
          <a:ln/>
        </p:spPr>
        <p:txBody>
          <a:bodyPr wrap="square" lIns="0" tIns="0" rIns="0" bIns="0" rtlCol="0" anchor="ctr"/>
          <a:lstStyle/>
          <a:p>
            <a:pPr marL="0" indent="0">
              <a:buNone/>
            </a:pPr>
            <a:r>
              <a:rPr lang="en-US" sz="1600" b="1" i="1" dirty="0">
                <a:solidFill>
                  <a:srgbClr val="C9A84C"/>
                </a:solidFill>
                <a:latin typeface="Georgia" pitchFamily="34" charset="0"/>
                <a:ea typeface="Georgia" pitchFamily="34" charset="-122"/>
                <a:cs typeface="Georgia" pitchFamily="34" charset="-120"/>
              </a:rPr>
              <a:t>"Incredible Impact"</a:t>
            </a:r>
            <a:endParaRPr lang="en-US" sz="1600" dirty="0"/>
          </a:p>
        </p:txBody>
      </p:sp>
      <p:sp>
        <p:nvSpPr>
          <p:cNvPr id="11" name="Shape 9"/>
          <p:cNvSpPr/>
          <p:nvPr/>
        </p:nvSpPr>
        <p:spPr>
          <a:xfrm>
            <a:off x="548640" y="1828800"/>
            <a:ext cx="3657600" cy="45720"/>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12" name="Text 10"/>
          <p:cNvSpPr/>
          <p:nvPr/>
        </p:nvSpPr>
        <p:spPr>
          <a:xfrm>
            <a:off x="548640" y="1965960"/>
            <a:ext cx="3840480" cy="2286000"/>
          </a:xfrm>
          <a:prstGeom prst="rect">
            <a:avLst/>
          </a:prstGeom>
          <a:noFill/>
          <a:ln/>
        </p:spPr>
        <p:txBody>
          <a:bodyPr wrap="square" lIns="0" tIns="0" rIns="0" bIns="0" rtlCol="0" anchor="ctr"/>
          <a:lstStyle/>
          <a:p>
            <a:pPr marL="0" indent="0">
              <a:buNone/>
            </a:pPr>
            <a:r>
              <a:rPr lang="en-US" sz="1050" i="1" dirty="0">
                <a:solidFill>
                  <a:srgbClr val="D8D8D8"/>
                </a:solidFill>
                <a:latin typeface="Calibri" pitchFamily="34" charset="0"/>
                <a:ea typeface="Calibri" pitchFamily="34" charset="-122"/>
                <a:cs typeface="Calibri" pitchFamily="34" charset="-120"/>
              </a:rPr>
              <a:t>Working with this team has been a game-changer for our brand visibility. Their innovative approach and attention to detail have allowed us to connect with our audience in ways we never thought possible. We've seen substantial growth in both engagement and sales.</a:t>
            </a:r>
            <a:endParaRPr lang="en-US" sz="1050" dirty="0"/>
          </a:p>
        </p:txBody>
      </p:sp>
      <p:sp>
        <p:nvSpPr>
          <p:cNvPr id="13" name="Shape 11"/>
          <p:cNvSpPr/>
          <p:nvPr/>
        </p:nvSpPr>
        <p:spPr>
          <a:xfrm>
            <a:off x="548640" y="4315968"/>
            <a:ext cx="3657600" cy="45720"/>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14" name="Text 12"/>
          <p:cNvSpPr/>
          <p:nvPr/>
        </p:nvSpPr>
        <p:spPr>
          <a:xfrm>
            <a:off x="548640" y="4407408"/>
            <a:ext cx="3840480" cy="27432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  Marketing Director</a:t>
            </a:r>
            <a:endParaRPr lang="en-US" sz="1000" dirty="0"/>
          </a:p>
        </p:txBody>
      </p:sp>
      <p:sp>
        <p:nvSpPr>
          <p:cNvPr id="15" name="Shape 13"/>
          <p:cNvSpPr/>
          <p:nvPr/>
        </p:nvSpPr>
        <p:spPr>
          <a:xfrm>
            <a:off x="4773168" y="1170432"/>
            <a:ext cx="4224528" cy="3858768"/>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16" name="Shape 14"/>
          <p:cNvSpPr/>
          <p:nvPr/>
        </p:nvSpPr>
        <p:spPr>
          <a:xfrm>
            <a:off x="4773168" y="1170432"/>
            <a:ext cx="4224528" cy="73152"/>
          </a:xfrm>
          <a:prstGeom prst="rect">
            <a:avLst/>
          </a:prstGeom>
          <a:solidFill>
            <a:srgbClr val="1C3A6E"/>
          </a:solidFill>
          <a:ln w="12700">
            <a:solidFill>
              <a:srgbClr val="1C3A6E"/>
            </a:solidFill>
            <a:prstDash val="solid"/>
          </a:ln>
        </p:spPr>
        <p:txBody>
          <a:bodyPr/>
          <a:lstStyle/>
          <a:p>
            <a:endParaRPr lang="en-JP"/>
          </a:p>
        </p:txBody>
      </p:sp>
      <p:sp>
        <p:nvSpPr>
          <p:cNvPr id="17" name="Text 15"/>
          <p:cNvSpPr/>
          <p:nvPr/>
        </p:nvSpPr>
        <p:spPr>
          <a:xfrm>
            <a:off x="4956048" y="1234440"/>
            <a:ext cx="731520" cy="731520"/>
          </a:xfrm>
          <a:prstGeom prst="rect">
            <a:avLst/>
          </a:prstGeom>
          <a:noFill/>
          <a:ln/>
        </p:spPr>
        <p:txBody>
          <a:bodyPr wrap="square" lIns="0" tIns="0" rIns="0" bIns="0" rtlCol="0" anchor="ctr"/>
          <a:lstStyle/>
          <a:p>
            <a:pPr marL="0" indent="0">
              <a:buNone/>
            </a:pPr>
            <a:r>
              <a:rPr lang="en-US" sz="7200" b="1" dirty="0">
                <a:solidFill>
                  <a:srgbClr val="C9A84C"/>
                </a:solidFill>
                <a:latin typeface="Georgia" pitchFamily="34" charset="0"/>
                <a:ea typeface="Georgia" pitchFamily="34" charset="-122"/>
                <a:cs typeface="Georgia" pitchFamily="34" charset="-120"/>
              </a:rPr>
              <a:t>“</a:t>
            </a:r>
            <a:endParaRPr lang="en-US" sz="7200" dirty="0"/>
          </a:p>
        </p:txBody>
      </p:sp>
      <p:sp>
        <p:nvSpPr>
          <p:cNvPr id="18" name="Text 16"/>
          <p:cNvSpPr/>
          <p:nvPr/>
        </p:nvSpPr>
        <p:spPr>
          <a:xfrm>
            <a:off x="4956048" y="1417320"/>
            <a:ext cx="3840480" cy="365760"/>
          </a:xfrm>
          <a:prstGeom prst="rect">
            <a:avLst/>
          </a:prstGeom>
          <a:noFill/>
          <a:ln/>
        </p:spPr>
        <p:txBody>
          <a:bodyPr wrap="square" lIns="0" tIns="0" rIns="0" bIns="0" rtlCol="0" anchor="ctr"/>
          <a:lstStyle/>
          <a:p>
            <a:pPr marL="0" indent="0">
              <a:buNone/>
            </a:pPr>
            <a:r>
              <a:rPr lang="en-US" sz="1600" b="1" i="1" dirty="0">
                <a:solidFill>
                  <a:srgbClr val="C9A84C"/>
                </a:solidFill>
                <a:latin typeface="Georgia" pitchFamily="34" charset="0"/>
                <a:ea typeface="Georgia" pitchFamily="34" charset="-122"/>
                <a:cs typeface="Georgia" pitchFamily="34" charset="-120"/>
              </a:rPr>
              <a:t>"Transformative Experience"</a:t>
            </a:r>
            <a:endParaRPr lang="en-US" sz="1600" dirty="0"/>
          </a:p>
        </p:txBody>
      </p:sp>
      <p:sp>
        <p:nvSpPr>
          <p:cNvPr id="19" name="Shape 17"/>
          <p:cNvSpPr/>
          <p:nvPr/>
        </p:nvSpPr>
        <p:spPr>
          <a:xfrm>
            <a:off x="4956048" y="1828800"/>
            <a:ext cx="3657600" cy="45720"/>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20" name="Text 18"/>
          <p:cNvSpPr/>
          <p:nvPr/>
        </p:nvSpPr>
        <p:spPr>
          <a:xfrm>
            <a:off x="4956048" y="1965960"/>
            <a:ext cx="3840480" cy="2286000"/>
          </a:xfrm>
          <a:prstGeom prst="rect">
            <a:avLst/>
          </a:prstGeom>
          <a:noFill/>
          <a:ln/>
        </p:spPr>
        <p:txBody>
          <a:bodyPr wrap="square" lIns="0" tIns="0" rIns="0" bIns="0" rtlCol="0" anchor="ctr"/>
          <a:lstStyle/>
          <a:p>
            <a:pPr marL="0" indent="0">
              <a:buNone/>
            </a:pPr>
            <a:r>
              <a:rPr lang="en-US" sz="1050" i="1" dirty="0">
                <a:solidFill>
                  <a:srgbClr val="D8D8D8"/>
                </a:solidFill>
                <a:latin typeface="Calibri" pitchFamily="34" charset="0"/>
                <a:ea typeface="Calibri" pitchFamily="34" charset="-122"/>
                <a:cs typeface="Calibri" pitchFamily="34" charset="-120"/>
              </a:rPr>
              <a:t>The collaboration with this production company exceeded all our expectations. They truly understand the fashion industry and helped us craft a message that resonates. The results have been phenomenal, and our brand's presence has significantly improved in the competitive market.</a:t>
            </a:r>
            <a:endParaRPr lang="en-US" sz="1050" dirty="0"/>
          </a:p>
        </p:txBody>
      </p:sp>
      <p:sp>
        <p:nvSpPr>
          <p:cNvPr id="21" name="Shape 19"/>
          <p:cNvSpPr/>
          <p:nvPr/>
        </p:nvSpPr>
        <p:spPr>
          <a:xfrm>
            <a:off x="4956048" y="4315968"/>
            <a:ext cx="3657600" cy="45720"/>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22" name="Text 20"/>
          <p:cNvSpPr/>
          <p:nvPr/>
        </p:nvSpPr>
        <p:spPr>
          <a:xfrm>
            <a:off x="4956048" y="4407408"/>
            <a:ext cx="3840480" cy="27432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  Brand Owner</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5F2"/>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D1B3E"/>
          </a:solidFill>
          <a:ln w="12700">
            <a:solidFill>
              <a:srgbClr val="0D1B3E"/>
            </a:solidFill>
            <a:prstDash val="solid"/>
          </a:ln>
        </p:spPr>
        <p:txBody>
          <a:bodyPr/>
          <a:lstStyle/>
          <a:p>
            <a:endParaRPr lang="en-JP"/>
          </a:p>
        </p:txBody>
      </p:sp>
      <p:sp>
        <p:nvSpPr>
          <p:cNvPr id="3" name="Shape 1"/>
          <p:cNvSpPr/>
          <p:nvPr/>
        </p:nvSpPr>
        <p:spPr>
          <a:xfrm>
            <a:off x="0" y="0"/>
            <a:ext cx="292608" cy="1005840"/>
          </a:xfrm>
          <a:prstGeom prst="rect">
            <a:avLst/>
          </a:prstGeom>
          <a:solidFill>
            <a:srgbClr val="CC2936"/>
          </a:solidFill>
          <a:ln w="12700">
            <a:solidFill>
              <a:srgbClr val="CC2936"/>
            </a:solidFill>
            <a:prstDash val="solid"/>
          </a:ln>
        </p:spPr>
        <p:txBody>
          <a:bodyPr/>
          <a:lstStyle/>
          <a:p>
            <a:endParaRPr lang="en-JP"/>
          </a:p>
        </p:txBody>
      </p:sp>
      <p:sp>
        <p:nvSpPr>
          <p:cNvPr id="4" name="Shape 2"/>
          <p:cNvSpPr/>
          <p:nvPr/>
        </p:nvSpPr>
        <p:spPr>
          <a:xfrm>
            <a:off x="0" y="1005840"/>
            <a:ext cx="9144000" cy="64008"/>
          </a:xfrm>
          <a:prstGeom prst="rect">
            <a:avLst/>
          </a:prstGeom>
          <a:solidFill>
            <a:srgbClr val="C9A84C"/>
          </a:solidFill>
          <a:ln w="12700">
            <a:solidFill>
              <a:srgbClr val="C9A84C"/>
            </a:solidFill>
            <a:prstDash val="solid"/>
          </a:ln>
        </p:spPr>
        <p:txBody>
          <a:bodyPr/>
          <a:lstStyle/>
          <a:p>
            <a:endParaRPr lang="en-JP"/>
          </a:p>
        </p:txBody>
      </p:sp>
      <p:sp>
        <p:nvSpPr>
          <p:cNvPr id="5" name="Text 3"/>
          <p:cNvSpPr/>
          <p:nvPr/>
        </p:nvSpPr>
        <p:spPr>
          <a:xfrm>
            <a:off x="457200" y="109728"/>
            <a:ext cx="45720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BRAND EVOLUTION</a:t>
            </a:r>
            <a:endParaRPr lang="en-US" sz="900" dirty="0"/>
          </a:p>
        </p:txBody>
      </p:sp>
      <p:sp>
        <p:nvSpPr>
          <p:cNvPr id="6" name="Text 4"/>
          <p:cNvSpPr/>
          <p:nvPr/>
        </p:nvSpPr>
        <p:spPr>
          <a:xfrm>
            <a:off x="457200" y="365760"/>
            <a:ext cx="8229600" cy="566928"/>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The hiTechMODA Journey</a:t>
            </a:r>
            <a:endParaRPr lang="en-US" sz="3000" dirty="0"/>
          </a:p>
        </p:txBody>
      </p:sp>
      <p:sp>
        <p:nvSpPr>
          <p:cNvPr id="7" name="Shape 5"/>
          <p:cNvSpPr/>
          <p:nvPr/>
        </p:nvSpPr>
        <p:spPr>
          <a:xfrm>
            <a:off x="457200" y="2606040"/>
            <a:ext cx="8229600" cy="64008"/>
          </a:xfrm>
          <a:prstGeom prst="rect">
            <a:avLst/>
          </a:prstGeom>
          <a:solidFill>
            <a:srgbClr val="C9A84C"/>
          </a:solidFill>
          <a:ln w="12700">
            <a:solidFill>
              <a:srgbClr val="C9A84C"/>
            </a:solidFill>
            <a:prstDash val="solid"/>
          </a:ln>
        </p:spPr>
        <p:txBody>
          <a:bodyPr/>
          <a:lstStyle/>
          <a:p>
            <a:endParaRPr lang="en-JP"/>
          </a:p>
        </p:txBody>
      </p:sp>
      <p:sp>
        <p:nvSpPr>
          <p:cNvPr id="8" name="Shape 6"/>
          <p:cNvSpPr/>
          <p:nvPr/>
        </p:nvSpPr>
        <p:spPr>
          <a:xfrm>
            <a:off x="914400" y="2496312"/>
            <a:ext cx="256032" cy="256032"/>
          </a:xfrm>
          <a:prstGeom prst="ellipse">
            <a:avLst/>
          </a:prstGeom>
          <a:solidFill>
            <a:srgbClr val="CC2936"/>
          </a:solidFill>
          <a:ln w="19050">
            <a:solidFill>
              <a:srgbClr val="FFFFFF"/>
            </a:solidFill>
            <a:prstDash val="solid"/>
          </a:ln>
        </p:spPr>
        <p:txBody>
          <a:bodyPr/>
          <a:lstStyle/>
          <a:p>
            <a:endParaRPr lang="en-JP"/>
          </a:p>
        </p:txBody>
      </p:sp>
      <p:sp>
        <p:nvSpPr>
          <p:cNvPr id="9" name="Shape 7"/>
          <p:cNvSpPr/>
          <p:nvPr/>
        </p:nvSpPr>
        <p:spPr>
          <a:xfrm>
            <a:off x="1033272" y="1664208"/>
            <a:ext cx="0" cy="832104"/>
          </a:xfrm>
          <a:prstGeom prst="line">
            <a:avLst/>
          </a:prstGeom>
          <a:noFill/>
          <a:ln w="12700">
            <a:solidFill>
              <a:srgbClr val="C9A84C"/>
            </a:solidFill>
            <a:prstDash val="dash"/>
          </a:ln>
        </p:spPr>
        <p:txBody>
          <a:bodyPr/>
          <a:lstStyle/>
          <a:p>
            <a:endParaRPr lang="en-JP"/>
          </a:p>
        </p:txBody>
      </p:sp>
      <p:sp>
        <p:nvSpPr>
          <p:cNvPr id="10" name="Shape 8"/>
          <p:cNvSpPr/>
          <p:nvPr/>
        </p:nvSpPr>
        <p:spPr>
          <a:xfrm>
            <a:off x="502920" y="1188720"/>
            <a:ext cx="1261872" cy="1353312"/>
          </a:xfrm>
          <a:prstGeom prst="rect">
            <a:avLst/>
          </a:prstGeom>
          <a:solidFill>
            <a:srgbClr val="0D1B3E"/>
          </a:solidFill>
          <a:ln w="10160">
            <a:solidFill>
              <a:srgbClr val="CC2936"/>
            </a:solidFill>
            <a:prstDash val="solid"/>
          </a:ln>
          <a:effectLst>
            <a:outerShdw blurRad="101600" dist="38100" dir="8100000" algn="bl" rotWithShape="0">
              <a:srgbClr val="000000">
                <a:alpha val="18000"/>
              </a:srgbClr>
            </a:outerShdw>
          </a:effectLst>
        </p:spPr>
        <p:txBody>
          <a:bodyPr/>
          <a:lstStyle/>
          <a:p>
            <a:endParaRPr lang="en-JP"/>
          </a:p>
        </p:txBody>
      </p:sp>
      <p:sp>
        <p:nvSpPr>
          <p:cNvPr id="11" name="Text 9"/>
          <p:cNvSpPr/>
          <p:nvPr/>
        </p:nvSpPr>
        <p:spPr>
          <a:xfrm>
            <a:off x="548640" y="1234440"/>
            <a:ext cx="1170432" cy="320040"/>
          </a:xfrm>
          <a:prstGeom prst="rect">
            <a:avLst/>
          </a:prstGeom>
          <a:noFill/>
          <a:ln/>
        </p:spPr>
        <p:txBody>
          <a:bodyPr wrap="square" lIns="0" tIns="0" rIns="0" bIns="0" rtlCol="0" anchor="ctr"/>
          <a:lstStyle/>
          <a:p>
            <a:pPr marL="0" indent="0" algn="ctr">
              <a:buNone/>
            </a:pPr>
            <a:r>
              <a:rPr lang="en-US" sz="1800" b="1" dirty="0">
                <a:solidFill>
                  <a:srgbClr val="C9A84C"/>
                </a:solidFill>
                <a:latin typeface="Georgia" pitchFamily="34" charset="0"/>
                <a:ea typeface="Georgia" pitchFamily="34" charset="-122"/>
                <a:cs typeface="Georgia" pitchFamily="34" charset="-120"/>
              </a:rPr>
              <a:t>2018</a:t>
            </a:r>
            <a:endParaRPr lang="en-US" sz="1800" dirty="0"/>
          </a:p>
        </p:txBody>
      </p:sp>
      <p:sp>
        <p:nvSpPr>
          <p:cNvPr id="12" name="Text 10"/>
          <p:cNvSpPr/>
          <p:nvPr/>
        </p:nvSpPr>
        <p:spPr>
          <a:xfrm>
            <a:off x="548640" y="1536192"/>
            <a:ext cx="1170432"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Founded</a:t>
            </a:r>
            <a:endParaRPr lang="en-US" sz="1000" dirty="0"/>
          </a:p>
        </p:txBody>
      </p:sp>
      <p:sp>
        <p:nvSpPr>
          <p:cNvPr id="13" name="Text 11"/>
          <p:cNvSpPr/>
          <p:nvPr/>
        </p:nvSpPr>
        <p:spPr>
          <a:xfrm>
            <a:off x="548640" y="1828800"/>
            <a:ext cx="1170432" cy="594360"/>
          </a:xfrm>
          <a:prstGeom prst="rect">
            <a:avLst/>
          </a:prstGeom>
          <a:noFill/>
          <a:ln/>
        </p:spPr>
        <p:txBody>
          <a:bodyPr wrap="square" lIns="0" tIns="0" rIns="0" bIns="0" rtlCol="0" anchor="ctr"/>
          <a:lstStyle/>
          <a:p>
            <a:pPr marL="0" indent="0" algn="ctr">
              <a:buNone/>
            </a:pPr>
            <a:r>
              <a:rPr lang="en-US" sz="750" dirty="0">
                <a:solidFill>
                  <a:srgbClr val="D8D8D8"/>
                </a:solidFill>
                <a:latin typeface="Calibri" pitchFamily="34" charset="0"/>
                <a:ea typeface="Calibri" pitchFamily="34" charset="-122"/>
                <a:cs typeface="Calibri" pitchFamily="34" charset="-120"/>
              </a:rPr>
              <a:t>hiTechMODA launches its first runway season — designing opportunities for emerging fashion talent.</a:t>
            </a:r>
            <a:endParaRPr lang="en-US" sz="750" dirty="0"/>
          </a:p>
        </p:txBody>
      </p:sp>
      <p:sp>
        <p:nvSpPr>
          <p:cNvPr id="14" name="Shape 12"/>
          <p:cNvSpPr/>
          <p:nvPr/>
        </p:nvSpPr>
        <p:spPr>
          <a:xfrm>
            <a:off x="2304288" y="2496312"/>
            <a:ext cx="256032" cy="256032"/>
          </a:xfrm>
          <a:prstGeom prst="ellipse">
            <a:avLst/>
          </a:prstGeom>
          <a:solidFill>
            <a:srgbClr val="1C3A6E"/>
          </a:solidFill>
          <a:ln w="19050">
            <a:solidFill>
              <a:srgbClr val="FFFFFF"/>
            </a:solidFill>
            <a:prstDash val="solid"/>
          </a:ln>
        </p:spPr>
        <p:txBody>
          <a:bodyPr/>
          <a:lstStyle/>
          <a:p>
            <a:endParaRPr lang="en-JP"/>
          </a:p>
        </p:txBody>
      </p:sp>
      <p:sp>
        <p:nvSpPr>
          <p:cNvPr id="15" name="Shape 13"/>
          <p:cNvSpPr/>
          <p:nvPr/>
        </p:nvSpPr>
        <p:spPr>
          <a:xfrm>
            <a:off x="2423160" y="2752344"/>
            <a:ext cx="0" cy="822960"/>
          </a:xfrm>
          <a:prstGeom prst="line">
            <a:avLst/>
          </a:prstGeom>
          <a:noFill/>
          <a:ln w="12700">
            <a:solidFill>
              <a:srgbClr val="C9A84C"/>
            </a:solidFill>
            <a:prstDash val="dash"/>
          </a:ln>
        </p:spPr>
        <p:txBody>
          <a:bodyPr/>
          <a:lstStyle/>
          <a:p>
            <a:endParaRPr lang="en-JP"/>
          </a:p>
        </p:txBody>
      </p:sp>
      <p:sp>
        <p:nvSpPr>
          <p:cNvPr id="16" name="Shape 14"/>
          <p:cNvSpPr/>
          <p:nvPr/>
        </p:nvSpPr>
        <p:spPr>
          <a:xfrm>
            <a:off x="1892808" y="3611880"/>
            <a:ext cx="1261872" cy="1353312"/>
          </a:xfrm>
          <a:prstGeom prst="rect">
            <a:avLst/>
          </a:prstGeom>
          <a:solidFill>
            <a:srgbClr val="0D1B3E"/>
          </a:solidFill>
          <a:ln w="10160">
            <a:solidFill>
              <a:srgbClr val="1C3A6E"/>
            </a:solidFill>
            <a:prstDash val="solid"/>
          </a:ln>
          <a:effectLst>
            <a:outerShdw blurRad="101600" dist="38100" dir="8100000" algn="bl" rotWithShape="0">
              <a:srgbClr val="000000">
                <a:alpha val="18000"/>
              </a:srgbClr>
            </a:outerShdw>
          </a:effectLst>
        </p:spPr>
        <p:txBody>
          <a:bodyPr/>
          <a:lstStyle/>
          <a:p>
            <a:endParaRPr lang="en-JP"/>
          </a:p>
        </p:txBody>
      </p:sp>
      <p:sp>
        <p:nvSpPr>
          <p:cNvPr id="17" name="Text 15"/>
          <p:cNvSpPr/>
          <p:nvPr/>
        </p:nvSpPr>
        <p:spPr>
          <a:xfrm>
            <a:off x="1938528" y="3657600"/>
            <a:ext cx="1170432" cy="320040"/>
          </a:xfrm>
          <a:prstGeom prst="rect">
            <a:avLst/>
          </a:prstGeom>
          <a:noFill/>
          <a:ln/>
        </p:spPr>
        <p:txBody>
          <a:bodyPr wrap="square" lIns="0" tIns="0" rIns="0" bIns="0" rtlCol="0" anchor="ctr"/>
          <a:lstStyle/>
          <a:p>
            <a:pPr marL="0" indent="0" algn="ctr">
              <a:buNone/>
            </a:pPr>
            <a:r>
              <a:rPr lang="en-US" sz="1800" b="1" dirty="0">
                <a:solidFill>
                  <a:srgbClr val="C9A84C"/>
                </a:solidFill>
                <a:latin typeface="Georgia" pitchFamily="34" charset="0"/>
                <a:ea typeface="Georgia" pitchFamily="34" charset="-122"/>
                <a:cs typeface="Georgia" pitchFamily="34" charset="-120"/>
              </a:rPr>
              <a:t>2021</a:t>
            </a:r>
            <a:endParaRPr lang="en-US" sz="1800" dirty="0"/>
          </a:p>
        </p:txBody>
      </p:sp>
      <p:sp>
        <p:nvSpPr>
          <p:cNvPr id="18" name="Text 16"/>
          <p:cNvSpPr/>
          <p:nvPr/>
        </p:nvSpPr>
        <p:spPr>
          <a:xfrm>
            <a:off x="1938528" y="3959352"/>
            <a:ext cx="1170432"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Collection Launch</a:t>
            </a:r>
            <a:endParaRPr lang="en-US" sz="1000" dirty="0"/>
          </a:p>
        </p:txBody>
      </p:sp>
      <p:sp>
        <p:nvSpPr>
          <p:cNvPr id="19" name="Text 17"/>
          <p:cNvSpPr/>
          <p:nvPr/>
        </p:nvSpPr>
        <p:spPr>
          <a:xfrm>
            <a:off x="1938528" y="4251960"/>
            <a:ext cx="1170432" cy="594360"/>
          </a:xfrm>
          <a:prstGeom prst="rect">
            <a:avLst/>
          </a:prstGeom>
          <a:noFill/>
          <a:ln/>
        </p:spPr>
        <p:txBody>
          <a:bodyPr wrap="square" lIns="0" tIns="0" rIns="0" bIns="0" rtlCol="0" anchor="ctr"/>
          <a:lstStyle/>
          <a:p>
            <a:pPr marL="0" indent="0" algn="ctr">
              <a:buNone/>
            </a:pPr>
            <a:r>
              <a:rPr lang="en-US" sz="750" dirty="0">
                <a:solidFill>
                  <a:srgbClr val="D8D8D8"/>
                </a:solidFill>
                <a:latin typeface="Calibri" pitchFamily="34" charset="0"/>
                <a:ea typeface="Calibri" pitchFamily="34" charset="-122"/>
                <a:cs typeface="Calibri" pitchFamily="34" charset="-120"/>
              </a:rPr>
              <a:t>Expanded designer network with launch of new collections and seasonal runway programming.</a:t>
            </a:r>
            <a:endParaRPr lang="en-US" sz="750" dirty="0"/>
          </a:p>
        </p:txBody>
      </p:sp>
      <p:sp>
        <p:nvSpPr>
          <p:cNvPr id="20" name="Shape 18"/>
          <p:cNvSpPr/>
          <p:nvPr/>
        </p:nvSpPr>
        <p:spPr>
          <a:xfrm>
            <a:off x="3694176" y="2496312"/>
            <a:ext cx="256032" cy="256032"/>
          </a:xfrm>
          <a:prstGeom prst="ellipse">
            <a:avLst/>
          </a:prstGeom>
          <a:solidFill>
            <a:srgbClr val="1E6B3A"/>
          </a:solidFill>
          <a:ln w="19050">
            <a:solidFill>
              <a:srgbClr val="FFFFFF"/>
            </a:solidFill>
            <a:prstDash val="solid"/>
          </a:ln>
        </p:spPr>
        <p:txBody>
          <a:bodyPr/>
          <a:lstStyle/>
          <a:p>
            <a:endParaRPr lang="en-JP"/>
          </a:p>
        </p:txBody>
      </p:sp>
      <p:sp>
        <p:nvSpPr>
          <p:cNvPr id="21" name="Shape 19"/>
          <p:cNvSpPr/>
          <p:nvPr/>
        </p:nvSpPr>
        <p:spPr>
          <a:xfrm>
            <a:off x="3813048" y="1664208"/>
            <a:ext cx="0" cy="832104"/>
          </a:xfrm>
          <a:prstGeom prst="line">
            <a:avLst/>
          </a:prstGeom>
          <a:noFill/>
          <a:ln w="12700">
            <a:solidFill>
              <a:srgbClr val="C9A84C"/>
            </a:solidFill>
            <a:prstDash val="dash"/>
          </a:ln>
        </p:spPr>
        <p:txBody>
          <a:bodyPr/>
          <a:lstStyle/>
          <a:p>
            <a:endParaRPr lang="en-JP"/>
          </a:p>
        </p:txBody>
      </p:sp>
      <p:sp>
        <p:nvSpPr>
          <p:cNvPr id="22" name="Shape 20"/>
          <p:cNvSpPr/>
          <p:nvPr/>
        </p:nvSpPr>
        <p:spPr>
          <a:xfrm>
            <a:off x="3282696" y="1188720"/>
            <a:ext cx="1261872" cy="1353312"/>
          </a:xfrm>
          <a:prstGeom prst="rect">
            <a:avLst/>
          </a:prstGeom>
          <a:solidFill>
            <a:srgbClr val="0D1B3E"/>
          </a:solidFill>
          <a:ln w="10160">
            <a:solidFill>
              <a:srgbClr val="1E6B3A"/>
            </a:solidFill>
            <a:prstDash val="solid"/>
          </a:ln>
          <a:effectLst>
            <a:outerShdw blurRad="101600" dist="38100" dir="8100000" algn="bl" rotWithShape="0">
              <a:srgbClr val="000000">
                <a:alpha val="18000"/>
              </a:srgbClr>
            </a:outerShdw>
          </a:effectLst>
        </p:spPr>
        <p:txBody>
          <a:bodyPr/>
          <a:lstStyle/>
          <a:p>
            <a:endParaRPr lang="en-JP"/>
          </a:p>
        </p:txBody>
      </p:sp>
      <p:sp>
        <p:nvSpPr>
          <p:cNvPr id="23" name="Text 21"/>
          <p:cNvSpPr/>
          <p:nvPr/>
        </p:nvSpPr>
        <p:spPr>
          <a:xfrm>
            <a:off x="3328416" y="1234440"/>
            <a:ext cx="1170432" cy="320040"/>
          </a:xfrm>
          <a:prstGeom prst="rect">
            <a:avLst/>
          </a:prstGeom>
          <a:noFill/>
          <a:ln/>
        </p:spPr>
        <p:txBody>
          <a:bodyPr wrap="square" lIns="0" tIns="0" rIns="0" bIns="0" rtlCol="0" anchor="ctr"/>
          <a:lstStyle/>
          <a:p>
            <a:pPr marL="0" indent="0" algn="ctr">
              <a:buNone/>
            </a:pPr>
            <a:r>
              <a:rPr lang="en-US" sz="1800" b="1" dirty="0">
                <a:solidFill>
                  <a:srgbClr val="C9A84C"/>
                </a:solidFill>
                <a:latin typeface="Georgia" pitchFamily="34" charset="0"/>
                <a:ea typeface="Georgia" pitchFamily="34" charset="-122"/>
                <a:cs typeface="Georgia" pitchFamily="34" charset="-120"/>
              </a:rPr>
              <a:t>2022</a:t>
            </a:r>
            <a:endParaRPr lang="en-US" sz="1800" dirty="0"/>
          </a:p>
        </p:txBody>
      </p:sp>
      <p:sp>
        <p:nvSpPr>
          <p:cNvPr id="24" name="Text 22"/>
          <p:cNvSpPr/>
          <p:nvPr/>
        </p:nvSpPr>
        <p:spPr>
          <a:xfrm>
            <a:off x="3328416" y="1536192"/>
            <a:ext cx="1170432"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Award Recognition</a:t>
            </a:r>
            <a:endParaRPr lang="en-US" sz="1000" dirty="0"/>
          </a:p>
        </p:txBody>
      </p:sp>
      <p:sp>
        <p:nvSpPr>
          <p:cNvPr id="25" name="Text 23"/>
          <p:cNvSpPr/>
          <p:nvPr/>
        </p:nvSpPr>
        <p:spPr>
          <a:xfrm>
            <a:off x="3328416" y="1828800"/>
            <a:ext cx="1170432" cy="594360"/>
          </a:xfrm>
          <a:prstGeom prst="rect">
            <a:avLst/>
          </a:prstGeom>
          <a:noFill/>
          <a:ln/>
        </p:spPr>
        <p:txBody>
          <a:bodyPr wrap="square" lIns="0" tIns="0" rIns="0" bIns="0" rtlCol="0" anchor="ctr"/>
          <a:lstStyle/>
          <a:p>
            <a:pPr marL="0" indent="0" algn="ctr">
              <a:buNone/>
            </a:pPr>
            <a:r>
              <a:rPr lang="en-US" sz="750" dirty="0">
                <a:solidFill>
                  <a:srgbClr val="D8D8D8"/>
                </a:solidFill>
                <a:latin typeface="Calibri" pitchFamily="34" charset="0"/>
                <a:ea typeface="Calibri" pitchFamily="34" charset="-122"/>
                <a:cs typeface="Calibri" pitchFamily="34" charset="-120"/>
              </a:rPr>
              <a:t>Winner of Best Fashion Platform &amp; Modern CEO Award — recognized as industry innovators.</a:t>
            </a:r>
            <a:endParaRPr lang="en-US" sz="750" dirty="0"/>
          </a:p>
        </p:txBody>
      </p:sp>
      <p:sp>
        <p:nvSpPr>
          <p:cNvPr id="26" name="Shape 24"/>
          <p:cNvSpPr/>
          <p:nvPr/>
        </p:nvSpPr>
        <p:spPr>
          <a:xfrm>
            <a:off x="5084064" y="2496312"/>
            <a:ext cx="256032" cy="256032"/>
          </a:xfrm>
          <a:prstGeom prst="ellipse">
            <a:avLst/>
          </a:prstGeom>
          <a:solidFill>
            <a:srgbClr val="4A2B8C"/>
          </a:solidFill>
          <a:ln w="19050">
            <a:solidFill>
              <a:srgbClr val="FFFFFF"/>
            </a:solidFill>
            <a:prstDash val="solid"/>
          </a:ln>
        </p:spPr>
        <p:txBody>
          <a:bodyPr/>
          <a:lstStyle/>
          <a:p>
            <a:endParaRPr lang="en-JP"/>
          </a:p>
        </p:txBody>
      </p:sp>
      <p:sp>
        <p:nvSpPr>
          <p:cNvPr id="27" name="Shape 25"/>
          <p:cNvSpPr/>
          <p:nvPr/>
        </p:nvSpPr>
        <p:spPr>
          <a:xfrm>
            <a:off x="5202936" y="2752344"/>
            <a:ext cx="0" cy="822960"/>
          </a:xfrm>
          <a:prstGeom prst="line">
            <a:avLst/>
          </a:prstGeom>
          <a:noFill/>
          <a:ln w="12700">
            <a:solidFill>
              <a:srgbClr val="C9A84C"/>
            </a:solidFill>
            <a:prstDash val="dash"/>
          </a:ln>
        </p:spPr>
        <p:txBody>
          <a:bodyPr/>
          <a:lstStyle/>
          <a:p>
            <a:endParaRPr lang="en-JP"/>
          </a:p>
        </p:txBody>
      </p:sp>
      <p:sp>
        <p:nvSpPr>
          <p:cNvPr id="28" name="Shape 26"/>
          <p:cNvSpPr/>
          <p:nvPr/>
        </p:nvSpPr>
        <p:spPr>
          <a:xfrm>
            <a:off x="4672584" y="3611880"/>
            <a:ext cx="1261872" cy="1353312"/>
          </a:xfrm>
          <a:prstGeom prst="rect">
            <a:avLst/>
          </a:prstGeom>
          <a:solidFill>
            <a:srgbClr val="0D1B3E"/>
          </a:solidFill>
          <a:ln w="10160">
            <a:solidFill>
              <a:srgbClr val="4A2B8C"/>
            </a:solidFill>
            <a:prstDash val="solid"/>
          </a:ln>
          <a:effectLst>
            <a:outerShdw blurRad="101600" dist="38100" dir="8100000" algn="bl" rotWithShape="0">
              <a:srgbClr val="000000">
                <a:alpha val="18000"/>
              </a:srgbClr>
            </a:outerShdw>
          </a:effectLst>
        </p:spPr>
        <p:txBody>
          <a:bodyPr/>
          <a:lstStyle/>
          <a:p>
            <a:endParaRPr lang="en-JP"/>
          </a:p>
        </p:txBody>
      </p:sp>
      <p:sp>
        <p:nvSpPr>
          <p:cNvPr id="29" name="Text 27"/>
          <p:cNvSpPr/>
          <p:nvPr/>
        </p:nvSpPr>
        <p:spPr>
          <a:xfrm>
            <a:off x="4718304" y="3657600"/>
            <a:ext cx="1170432" cy="320040"/>
          </a:xfrm>
          <a:prstGeom prst="rect">
            <a:avLst/>
          </a:prstGeom>
          <a:noFill/>
          <a:ln/>
        </p:spPr>
        <p:txBody>
          <a:bodyPr wrap="square" lIns="0" tIns="0" rIns="0" bIns="0" rtlCol="0" anchor="ctr"/>
          <a:lstStyle/>
          <a:p>
            <a:pPr marL="0" indent="0" algn="ctr">
              <a:buNone/>
            </a:pPr>
            <a:r>
              <a:rPr lang="en-US" sz="1800" b="1" dirty="0">
                <a:solidFill>
                  <a:srgbClr val="C9A84C"/>
                </a:solidFill>
                <a:latin typeface="Georgia" pitchFamily="34" charset="0"/>
                <a:ea typeface="Georgia" pitchFamily="34" charset="-122"/>
                <a:cs typeface="Georgia" pitchFamily="34" charset="-120"/>
              </a:rPr>
              <a:t>2023</a:t>
            </a:r>
            <a:endParaRPr lang="en-US" sz="1800" dirty="0"/>
          </a:p>
        </p:txBody>
      </p:sp>
      <p:sp>
        <p:nvSpPr>
          <p:cNvPr id="30" name="Text 28"/>
          <p:cNvSpPr/>
          <p:nvPr/>
        </p:nvSpPr>
        <p:spPr>
          <a:xfrm>
            <a:off x="4718304" y="3959352"/>
            <a:ext cx="1170432"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Influencer Partnerships</a:t>
            </a:r>
            <a:endParaRPr lang="en-US" sz="1000" dirty="0"/>
          </a:p>
        </p:txBody>
      </p:sp>
      <p:sp>
        <p:nvSpPr>
          <p:cNvPr id="31" name="Text 29"/>
          <p:cNvSpPr/>
          <p:nvPr/>
        </p:nvSpPr>
        <p:spPr>
          <a:xfrm>
            <a:off x="4718304" y="4251960"/>
            <a:ext cx="1170432" cy="594360"/>
          </a:xfrm>
          <a:prstGeom prst="rect">
            <a:avLst/>
          </a:prstGeom>
          <a:noFill/>
          <a:ln/>
        </p:spPr>
        <p:txBody>
          <a:bodyPr wrap="square" lIns="0" tIns="0" rIns="0" bIns="0" rtlCol="0" anchor="ctr"/>
          <a:lstStyle/>
          <a:p>
            <a:pPr marL="0" indent="0" algn="ctr">
              <a:buNone/>
            </a:pPr>
            <a:r>
              <a:rPr lang="en-US" sz="750" dirty="0">
                <a:solidFill>
                  <a:srgbClr val="D8D8D8"/>
                </a:solidFill>
                <a:latin typeface="Calibri" pitchFamily="34" charset="0"/>
                <a:ea typeface="Calibri" pitchFamily="34" charset="-122"/>
                <a:cs typeface="Calibri" pitchFamily="34" charset="-120"/>
              </a:rPr>
              <a:t>Strategic partnerships with fashion influencers expanding reach across social platforms.</a:t>
            </a:r>
            <a:endParaRPr lang="en-US" sz="750" dirty="0"/>
          </a:p>
        </p:txBody>
      </p:sp>
      <p:sp>
        <p:nvSpPr>
          <p:cNvPr id="32" name="Shape 30"/>
          <p:cNvSpPr/>
          <p:nvPr/>
        </p:nvSpPr>
        <p:spPr>
          <a:xfrm>
            <a:off x="6473952" y="2496312"/>
            <a:ext cx="256032" cy="256032"/>
          </a:xfrm>
          <a:prstGeom prst="ellipse">
            <a:avLst/>
          </a:prstGeom>
          <a:solidFill>
            <a:srgbClr val="7A5C00"/>
          </a:solidFill>
          <a:ln w="19050">
            <a:solidFill>
              <a:srgbClr val="FFFFFF"/>
            </a:solidFill>
            <a:prstDash val="solid"/>
          </a:ln>
        </p:spPr>
        <p:txBody>
          <a:bodyPr/>
          <a:lstStyle/>
          <a:p>
            <a:endParaRPr lang="en-JP"/>
          </a:p>
        </p:txBody>
      </p:sp>
      <p:sp>
        <p:nvSpPr>
          <p:cNvPr id="33" name="Shape 31"/>
          <p:cNvSpPr/>
          <p:nvPr/>
        </p:nvSpPr>
        <p:spPr>
          <a:xfrm>
            <a:off x="6592824" y="1664208"/>
            <a:ext cx="0" cy="832104"/>
          </a:xfrm>
          <a:prstGeom prst="line">
            <a:avLst/>
          </a:prstGeom>
          <a:noFill/>
          <a:ln w="12700">
            <a:solidFill>
              <a:srgbClr val="C9A84C"/>
            </a:solidFill>
            <a:prstDash val="dash"/>
          </a:ln>
        </p:spPr>
        <p:txBody>
          <a:bodyPr/>
          <a:lstStyle/>
          <a:p>
            <a:endParaRPr lang="en-JP"/>
          </a:p>
        </p:txBody>
      </p:sp>
      <p:sp>
        <p:nvSpPr>
          <p:cNvPr id="34" name="Shape 32"/>
          <p:cNvSpPr/>
          <p:nvPr/>
        </p:nvSpPr>
        <p:spPr>
          <a:xfrm>
            <a:off x="6062472" y="1188720"/>
            <a:ext cx="1261872" cy="1353312"/>
          </a:xfrm>
          <a:prstGeom prst="rect">
            <a:avLst/>
          </a:prstGeom>
          <a:solidFill>
            <a:srgbClr val="0D1B3E"/>
          </a:solidFill>
          <a:ln w="10160">
            <a:solidFill>
              <a:srgbClr val="7A5C00"/>
            </a:solidFill>
            <a:prstDash val="solid"/>
          </a:ln>
          <a:effectLst>
            <a:outerShdw blurRad="101600" dist="38100" dir="8100000" algn="bl" rotWithShape="0">
              <a:srgbClr val="000000">
                <a:alpha val="18000"/>
              </a:srgbClr>
            </a:outerShdw>
          </a:effectLst>
        </p:spPr>
        <p:txBody>
          <a:bodyPr/>
          <a:lstStyle/>
          <a:p>
            <a:endParaRPr lang="en-JP"/>
          </a:p>
        </p:txBody>
      </p:sp>
      <p:sp>
        <p:nvSpPr>
          <p:cNvPr id="35" name="Text 33"/>
          <p:cNvSpPr/>
          <p:nvPr/>
        </p:nvSpPr>
        <p:spPr>
          <a:xfrm>
            <a:off x="6108192" y="1234440"/>
            <a:ext cx="1170432" cy="320040"/>
          </a:xfrm>
          <a:prstGeom prst="rect">
            <a:avLst/>
          </a:prstGeom>
          <a:noFill/>
          <a:ln/>
        </p:spPr>
        <p:txBody>
          <a:bodyPr wrap="square" lIns="0" tIns="0" rIns="0" bIns="0" rtlCol="0" anchor="ctr"/>
          <a:lstStyle/>
          <a:p>
            <a:pPr marL="0" indent="0" algn="ctr">
              <a:buNone/>
            </a:pPr>
            <a:r>
              <a:rPr lang="en-US" sz="1800" b="1" dirty="0">
                <a:solidFill>
                  <a:srgbClr val="C9A84C"/>
                </a:solidFill>
                <a:latin typeface="Georgia" pitchFamily="34" charset="0"/>
                <a:ea typeface="Georgia" pitchFamily="34" charset="-122"/>
                <a:cs typeface="Georgia" pitchFamily="34" charset="-120"/>
              </a:rPr>
              <a:t>2024</a:t>
            </a:r>
            <a:endParaRPr lang="en-US" sz="1800" dirty="0"/>
          </a:p>
        </p:txBody>
      </p:sp>
      <p:sp>
        <p:nvSpPr>
          <p:cNvPr id="36" name="Text 34"/>
          <p:cNvSpPr/>
          <p:nvPr/>
        </p:nvSpPr>
        <p:spPr>
          <a:xfrm>
            <a:off x="6108192" y="1536192"/>
            <a:ext cx="1170432"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Global Fashion Debut</a:t>
            </a:r>
            <a:endParaRPr lang="en-US" sz="1000" dirty="0"/>
          </a:p>
        </p:txBody>
      </p:sp>
      <p:sp>
        <p:nvSpPr>
          <p:cNvPr id="37" name="Text 35"/>
          <p:cNvSpPr/>
          <p:nvPr/>
        </p:nvSpPr>
        <p:spPr>
          <a:xfrm>
            <a:off x="6108192" y="1828800"/>
            <a:ext cx="1170432" cy="594360"/>
          </a:xfrm>
          <a:prstGeom prst="rect">
            <a:avLst/>
          </a:prstGeom>
          <a:noFill/>
          <a:ln/>
        </p:spPr>
        <p:txBody>
          <a:bodyPr wrap="square" lIns="0" tIns="0" rIns="0" bIns="0" rtlCol="0" anchor="ctr"/>
          <a:lstStyle/>
          <a:p>
            <a:pPr marL="0" indent="0" algn="ctr">
              <a:buNone/>
            </a:pPr>
            <a:r>
              <a:rPr lang="en-US" sz="750" dirty="0">
                <a:solidFill>
                  <a:srgbClr val="D8D8D8"/>
                </a:solidFill>
                <a:latin typeface="Calibri" pitchFamily="34" charset="0"/>
                <a:ea typeface="Calibri" pitchFamily="34" charset="-122"/>
                <a:cs typeface="Calibri" pitchFamily="34" charset="-120"/>
              </a:rPr>
              <a:t>Expanded to global fashion capitals — New York, Paris, Milan &amp; Tokyo runway shows.</a:t>
            </a:r>
            <a:endParaRPr lang="en-US" sz="750" dirty="0"/>
          </a:p>
        </p:txBody>
      </p:sp>
      <p:sp>
        <p:nvSpPr>
          <p:cNvPr id="38" name="Shape 36"/>
          <p:cNvSpPr/>
          <p:nvPr/>
        </p:nvSpPr>
        <p:spPr>
          <a:xfrm>
            <a:off x="7863840" y="2496312"/>
            <a:ext cx="256032" cy="256032"/>
          </a:xfrm>
          <a:prstGeom prst="ellipse">
            <a:avLst/>
          </a:prstGeom>
          <a:solidFill>
            <a:srgbClr val="CC2936"/>
          </a:solidFill>
          <a:ln w="19050">
            <a:solidFill>
              <a:srgbClr val="FFFFFF"/>
            </a:solidFill>
            <a:prstDash val="solid"/>
          </a:ln>
        </p:spPr>
        <p:txBody>
          <a:bodyPr/>
          <a:lstStyle/>
          <a:p>
            <a:endParaRPr lang="en-JP"/>
          </a:p>
        </p:txBody>
      </p:sp>
      <p:sp>
        <p:nvSpPr>
          <p:cNvPr id="39" name="Shape 37"/>
          <p:cNvSpPr/>
          <p:nvPr/>
        </p:nvSpPr>
        <p:spPr>
          <a:xfrm>
            <a:off x="7982712" y="2752344"/>
            <a:ext cx="0" cy="822960"/>
          </a:xfrm>
          <a:prstGeom prst="line">
            <a:avLst/>
          </a:prstGeom>
          <a:noFill/>
          <a:ln w="12700">
            <a:solidFill>
              <a:srgbClr val="C9A84C"/>
            </a:solidFill>
            <a:prstDash val="dash"/>
          </a:ln>
        </p:spPr>
        <p:txBody>
          <a:bodyPr/>
          <a:lstStyle/>
          <a:p>
            <a:endParaRPr lang="en-JP"/>
          </a:p>
        </p:txBody>
      </p:sp>
      <p:sp>
        <p:nvSpPr>
          <p:cNvPr id="40" name="Shape 38"/>
          <p:cNvSpPr/>
          <p:nvPr/>
        </p:nvSpPr>
        <p:spPr>
          <a:xfrm>
            <a:off x="7452360" y="3611880"/>
            <a:ext cx="1261872" cy="1353312"/>
          </a:xfrm>
          <a:prstGeom prst="rect">
            <a:avLst/>
          </a:prstGeom>
          <a:solidFill>
            <a:srgbClr val="0D1B3E"/>
          </a:solidFill>
          <a:ln w="10160">
            <a:solidFill>
              <a:srgbClr val="CC2936"/>
            </a:solidFill>
            <a:prstDash val="solid"/>
          </a:ln>
          <a:effectLst>
            <a:outerShdw blurRad="101600" dist="38100" dir="8100000" algn="bl" rotWithShape="0">
              <a:srgbClr val="000000">
                <a:alpha val="18000"/>
              </a:srgbClr>
            </a:outerShdw>
          </a:effectLst>
        </p:spPr>
        <p:txBody>
          <a:bodyPr/>
          <a:lstStyle/>
          <a:p>
            <a:endParaRPr lang="en-JP"/>
          </a:p>
        </p:txBody>
      </p:sp>
      <p:sp>
        <p:nvSpPr>
          <p:cNvPr id="41" name="Text 39"/>
          <p:cNvSpPr/>
          <p:nvPr/>
        </p:nvSpPr>
        <p:spPr>
          <a:xfrm>
            <a:off x="7498080" y="3657600"/>
            <a:ext cx="1170432" cy="320040"/>
          </a:xfrm>
          <a:prstGeom prst="rect">
            <a:avLst/>
          </a:prstGeom>
          <a:noFill/>
          <a:ln/>
        </p:spPr>
        <p:txBody>
          <a:bodyPr wrap="square" lIns="0" tIns="0" rIns="0" bIns="0" rtlCol="0" anchor="ctr"/>
          <a:lstStyle/>
          <a:p>
            <a:pPr marL="0" indent="0" algn="ctr">
              <a:buNone/>
            </a:pPr>
            <a:r>
              <a:rPr lang="en-US" sz="1800" b="1" dirty="0">
                <a:solidFill>
                  <a:srgbClr val="C9A84C"/>
                </a:solidFill>
                <a:latin typeface="Georgia" pitchFamily="34" charset="0"/>
                <a:ea typeface="Georgia" pitchFamily="34" charset="-122"/>
                <a:cs typeface="Georgia" pitchFamily="34" charset="-120"/>
              </a:rPr>
              <a:t>2026</a:t>
            </a:r>
            <a:endParaRPr lang="en-US" sz="1800" dirty="0"/>
          </a:p>
        </p:txBody>
      </p:sp>
      <p:sp>
        <p:nvSpPr>
          <p:cNvPr id="42" name="Text 40"/>
          <p:cNvSpPr/>
          <p:nvPr/>
        </p:nvSpPr>
        <p:spPr>
          <a:xfrm>
            <a:off x="7498080" y="3959352"/>
            <a:ext cx="1170432"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Moda in Tokyo ★</a:t>
            </a:r>
            <a:endParaRPr lang="en-US" sz="1000" dirty="0"/>
          </a:p>
        </p:txBody>
      </p:sp>
      <p:sp>
        <p:nvSpPr>
          <p:cNvPr id="43" name="Text 41"/>
          <p:cNvSpPr/>
          <p:nvPr/>
        </p:nvSpPr>
        <p:spPr>
          <a:xfrm>
            <a:off x="7498080" y="4251960"/>
            <a:ext cx="1170432" cy="594360"/>
          </a:xfrm>
          <a:prstGeom prst="rect">
            <a:avLst/>
          </a:prstGeom>
          <a:noFill/>
          <a:ln/>
        </p:spPr>
        <p:txBody>
          <a:bodyPr wrap="square" lIns="0" tIns="0" rIns="0" bIns="0" rtlCol="0" anchor="ctr"/>
          <a:lstStyle/>
          <a:p>
            <a:pPr marL="0" indent="0" algn="ctr">
              <a:buNone/>
            </a:pPr>
            <a:r>
              <a:rPr lang="en-US" sz="750" dirty="0">
                <a:solidFill>
                  <a:srgbClr val="D8D8D8"/>
                </a:solidFill>
                <a:latin typeface="Calibri" pitchFamily="34" charset="0"/>
                <a:ea typeface="Calibri" pitchFamily="34" charset="-122"/>
                <a:cs typeface="Calibri" pitchFamily="34" charset="-120"/>
              </a:rPr>
              <a:t>Moda in Tokyo 2026 — the next chapter. 18 June at Chapel PrimaLuce, Hilton Tokyo Bay.</a:t>
            </a:r>
            <a:endParaRPr lang="en-US" sz="7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70E22"/>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Shape 2"/>
          <p:cNvSpPr/>
          <p:nvPr/>
        </p:nvSpPr>
        <p:spPr>
          <a:xfrm>
            <a:off x="0" y="82296"/>
            <a:ext cx="292608" cy="4978908"/>
          </a:xfrm>
          <a:prstGeom prst="rect">
            <a:avLst/>
          </a:prstGeom>
          <a:solidFill>
            <a:srgbClr val="CC2936"/>
          </a:solidFill>
          <a:ln w="12700">
            <a:solidFill>
              <a:srgbClr val="CC2936"/>
            </a:solidFill>
            <a:prstDash val="solid"/>
          </a:ln>
        </p:spPr>
        <p:txBody>
          <a:bodyPr/>
          <a:lstStyle/>
          <a:p>
            <a:endParaRPr lang="en-JP"/>
          </a:p>
        </p:txBody>
      </p:sp>
      <p:sp>
        <p:nvSpPr>
          <p:cNvPr id="5" name="Text 3"/>
          <p:cNvSpPr/>
          <p:nvPr/>
        </p:nvSpPr>
        <p:spPr>
          <a:xfrm>
            <a:off x="457200" y="201168"/>
            <a:ext cx="64008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PRESS EXPOSURE</a:t>
            </a:r>
            <a:endParaRPr lang="en-US" sz="900" dirty="0"/>
          </a:p>
        </p:txBody>
      </p:sp>
      <p:sp>
        <p:nvSpPr>
          <p:cNvPr id="6" name="Text 4"/>
          <p:cNvSpPr/>
          <p:nvPr/>
        </p:nvSpPr>
        <p:spPr>
          <a:xfrm>
            <a:off x="457200" y="475488"/>
            <a:ext cx="8229600" cy="91440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HiTechMODA Press Exposure for Your</a:t>
            </a:r>
            <a:endParaRPr lang="en-US" sz="2600" dirty="0"/>
          </a:p>
          <a:p>
            <a:pPr marL="0" indent="0">
              <a:buNone/>
            </a:pPr>
            <a:r>
              <a:rPr lang="en-US" sz="2600" b="1" dirty="0">
                <a:solidFill>
                  <a:srgbClr val="FFFFFF"/>
                </a:solidFill>
                <a:latin typeface="Georgia" pitchFamily="34" charset="0"/>
                <a:ea typeface="Georgia" pitchFamily="34" charset="-122"/>
                <a:cs typeface="Georgia" pitchFamily="34" charset="-120"/>
              </a:rPr>
              <a:t>Brand — Included in Your Pricing</a:t>
            </a:r>
            <a:endParaRPr lang="en-US" sz="2600" dirty="0"/>
          </a:p>
        </p:txBody>
      </p:sp>
      <p:sp>
        <p:nvSpPr>
          <p:cNvPr id="7" name="Shape 5"/>
          <p:cNvSpPr/>
          <p:nvPr/>
        </p:nvSpPr>
        <p:spPr>
          <a:xfrm>
            <a:off x="365760" y="1554480"/>
            <a:ext cx="4206240" cy="338328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8" name="Shape 6"/>
          <p:cNvSpPr/>
          <p:nvPr/>
        </p:nvSpPr>
        <p:spPr>
          <a:xfrm>
            <a:off x="365760" y="1554480"/>
            <a:ext cx="4206240" cy="73152"/>
          </a:xfrm>
          <a:prstGeom prst="rect">
            <a:avLst/>
          </a:prstGeom>
          <a:solidFill>
            <a:srgbClr val="CC2936"/>
          </a:solidFill>
          <a:ln w="12700">
            <a:solidFill>
              <a:srgbClr val="CC2936"/>
            </a:solidFill>
            <a:prstDash val="solid"/>
          </a:ln>
        </p:spPr>
        <p:txBody>
          <a:bodyPr/>
          <a:lstStyle/>
          <a:p>
            <a:endParaRPr lang="en-JP"/>
          </a:p>
        </p:txBody>
      </p:sp>
      <p:sp>
        <p:nvSpPr>
          <p:cNvPr id="9" name="Shape 7"/>
          <p:cNvSpPr/>
          <p:nvPr/>
        </p:nvSpPr>
        <p:spPr>
          <a:xfrm>
            <a:off x="365760" y="1554480"/>
            <a:ext cx="73152" cy="3383280"/>
          </a:xfrm>
          <a:prstGeom prst="rect">
            <a:avLst/>
          </a:prstGeom>
          <a:solidFill>
            <a:srgbClr val="CC2936"/>
          </a:solidFill>
          <a:ln w="12700">
            <a:solidFill>
              <a:srgbClr val="CC2936"/>
            </a:solidFill>
            <a:prstDash val="solid"/>
          </a:ln>
        </p:spPr>
        <p:txBody>
          <a:bodyPr/>
          <a:lstStyle/>
          <a:p>
            <a:endParaRPr lang="en-JP"/>
          </a:p>
        </p:txBody>
      </p:sp>
      <p:sp>
        <p:nvSpPr>
          <p:cNvPr id="10" name="Text 8"/>
          <p:cNvSpPr/>
          <p:nvPr/>
        </p:nvSpPr>
        <p:spPr>
          <a:xfrm>
            <a:off x="548640" y="1682496"/>
            <a:ext cx="3840480" cy="256032"/>
          </a:xfrm>
          <a:prstGeom prst="rect">
            <a:avLst/>
          </a:prstGeom>
          <a:noFill/>
          <a:ln/>
        </p:spPr>
        <p:txBody>
          <a:bodyPr wrap="square" lIns="0" tIns="0" rIns="0" bIns="0" rtlCol="0" anchor="ctr"/>
          <a:lstStyle/>
          <a:p>
            <a:pPr marL="0" indent="0">
              <a:buNone/>
            </a:pPr>
            <a:r>
              <a:rPr lang="en-US" sz="1000" b="1" kern="0" spc="200" dirty="0">
                <a:solidFill>
                  <a:srgbClr val="CC2936"/>
                </a:solidFill>
                <a:latin typeface="Calibri" pitchFamily="34" charset="0"/>
                <a:ea typeface="Calibri" pitchFamily="34" charset="-122"/>
                <a:cs typeface="Calibri" pitchFamily="34" charset="-120"/>
              </a:rPr>
              <a:t>WIRE SERVICE</a:t>
            </a:r>
            <a:endParaRPr lang="en-US" sz="1000" dirty="0"/>
          </a:p>
        </p:txBody>
      </p:sp>
      <p:sp>
        <p:nvSpPr>
          <p:cNvPr id="11" name="Text 9"/>
          <p:cNvSpPr/>
          <p:nvPr/>
        </p:nvSpPr>
        <p:spPr>
          <a:xfrm>
            <a:off x="548640" y="1938528"/>
            <a:ext cx="3840480" cy="274320"/>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Lawson Media — NYC PR</a:t>
            </a:r>
            <a:endParaRPr lang="en-US" sz="1400" dirty="0"/>
          </a:p>
        </p:txBody>
      </p:sp>
      <p:sp>
        <p:nvSpPr>
          <p:cNvPr id="12" name="Text 10"/>
          <p:cNvSpPr/>
          <p:nvPr/>
        </p:nvSpPr>
        <p:spPr>
          <a:xfrm>
            <a:off x="548640" y="2286000"/>
            <a:ext cx="3840480" cy="2542032"/>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hiTechMODA's New York City PR company, Lawson Media, creates press releases syndicated across major newswires and search engines — including Google, Bing, and AP News.</a:t>
            </a:r>
            <a:endParaRPr lang="en-US" sz="950" dirty="0"/>
          </a:p>
          <a:p>
            <a:pPr marL="0" indent="0">
              <a:buNone/>
            </a:pPr>
            <a:endParaRPr lang="en-US" sz="950" dirty="0"/>
          </a:p>
          <a:p>
            <a:pPr marL="0" indent="0">
              <a:buNone/>
            </a:pPr>
            <a:r>
              <a:rPr lang="en-US" sz="950" dirty="0">
                <a:solidFill>
                  <a:srgbClr val="D8D8D8"/>
                </a:solidFill>
                <a:latin typeface="Calibri" pitchFamily="34" charset="0"/>
                <a:ea typeface="Calibri" pitchFamily="34" charset="-122"/>
                <a:cs typeface="Calibri" pitchFamily="34" charset="-120"/>
              </a:rPr>
              <a:t>Syndication points attract more than 150 million unique visitors each month for each runway show, before and after the event. Releases also achieve broad visibility through distribution to local television and independent news publishers across New York, Ohio, Virginia, and California.</a:t>
            </a:r>
            <a:endParaRPr lang="en-US" sz="950" dirty="0"/>
          </a:p>
          <a:p>
            <a:pPr marL="0" indent="0">
              <a:buNone/>
            </a:pPr>
            <a:endParaRPr lang="en-US" sz="950" dirty="0"/>
          </a:p>
          <a:p>
            <a:pPr marL="0" indent="0">
              <a:buNone/>
            </a:pPr>
            <a:r>
              <a:rPr lang="en-US" sz="950" dirty="0">
                <a:solidFill>
                  <a:srgbClr val="D8D8D8"/>
                </a:solidFill>
                <a:latin typeface="Calibri" pitchFamily="34" charset="0"/>
                <a:ea typeface="Calibri" pitchFamily="34" charset="-122"/>
                <a:cs typeface="Calibri" pitchFamily="34" charset="-120"/>
              </a:rPr>
              <a:t>hiTechMODA events are found across all major social media outlets including Instagram, TikTok, and Facebook.</a:t>
            </a:r>
            <a:endParaRPr lang="en-US" sz="950" dirty="0"/>
          </a:p>
          <a:p>
            <a:pPr marL="0" indent="0">
              <a:buNone/>
            </a:pPr>
            <a:endParaRPr lang="en-US" sz="950" dirty="0"/>
          </a:p>
          <a:p>
            <a:pPr marL="0" indent="0">
              <a:buNone/>
            </a:pPr>
            <a:r>
              <a:rPr lang="en-US" sz="950" dirty="0">
                <a:solidFill>
                  <a:srgbClr val="D8D8D8"/>
                </a:solidFill>
                <a:latin typeface="Calibri" pitchFamily="34" charset="0"/>
                <a:ea typeface="Calibri" pitchFamily="34" charset="-122"/>
                <a:cs typeface="Calibri" pitchFamily="34" charset="-120"/>
              </a:rPr>
              <a:t>Releases are made available in news databases including Bloomberg Terminal and Crunchbase, and distributed to 400+ targeted media professionals for the New York market alone.</a:t>
            </a:r>
            <a:endParaRPr lang="en-US" sz="950" dirty="0"/>
          </a:p>
        </p:txBody>
      </p:sp>
      <p:sp>
        <p:nvSpPr>
          <p:cNvPr id="13" name="Shape 11"/>
          <p:cNvSpPr/>
          <p:nvPr/>
        </p:nvSpPr>
        <p:spPr>
          <a:xfrm>
            <a:off x="4754880" y="1554480"/>
            <a:ext cx="4069080" cy="338328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14" name="Shape 12"/>
          <p:cNvSpPr/>
          <p:nvPr/>
        </p:nvSpPr>
        <p:spPr>
          <a:xfrm>
            <a:off x="4754880" y="1554480"/>
            <a:ext cx="4069080" cy="73152"/>
          </a:xfrm>
          <a:prstGeom prst="rect">
            <a:avLst/>
          </a:prstGeom>
          <a:solidFill>
            <a:srgbClr val="C9A84C"/>
          </a:solidFill>
          <a:ln w="12700">
            <a:solidFill>
              <a:srgbClr val="C9A84C"/>
            </a:solidFill>
            <a:prstDash val="solid"/>
          </a:ln>
        </p:spPr>
        <p:txBody>
          <a:bodyPr/>
          <a:lstStyle/>
          <a:p>
            <a:endParaRPr lang="en-JP"/>
          </a:p>
        </p:txBody>
      </p:sp>
      <p:sp>
        <p:nvSpPr>
          <p:cNvPr id="15" name="Shape 13"/>
          <p:cNvSpPr/>
          <p:nvPr/>
        </p:nvSpPr>
        <p:spPr>
          <a:xfrm>
            <a:off x="4754880" y="1554480"/>
            <a:ext cx="73152" cy="3383280"/>
          </a:xfrm>
          <a:prstGeom prst="rect">
            <a:avLst/>
          </a:prstGeom>
          <a:solidFill>
            <a:srgbClr val="C9A84C"/>
          </a:solidFill>
          <a:ln w="12700">
            <a:solidFill>
              <a:srgbClr val="C9A84C"/>
            </a:solidFill>
            <a:prstDash val="solid"/>
          </a:ln>
        </p:spPr>
        <p:txBody>
          <a:bodyPr/>
          <a:lstStyle/>
          <a:p>
            <a:endParaRPr lang="en-JP"/>
          </a:p>
        </p:txBody>
      </p:sp>
      <p:sp>
        <p:nvSpPr>
          <p:cNvPr id="16" name="Text 14"/>
          <p:cNvSpPr/>
          <p:nvPr/>
        </p:nvSpPr>
        <p:spPr>
          <a:xfrm>
            <a:off x="4937760" y="1682496"/>
            <a:ext cx="3657600" cy="256032"/>
          </a:xfrm>
          <a:prstGeom prst="rect">
            <a:avLst/>
          </a:prstGeom>
          <a:noFill/>
          <a:ln/>
        </p:spPr>
        <p:txBody>
          <a:bodyPr wrap="square" lIns="0" tIns="0" rIns="0" bIns="0" rtlCol="0" anchor="ctr"/>
          <a:lstStyle/>
          <a:p>
            <a:pPr marL="0" indent="0">
              <a:buNone/>
            </a:pPr>
            <a:r>
              <a:rPr lang="en-US" sz="1000" b="1" kern="0" spc="200" dirty="0">
                <a:solidFill>
                  <a:srgbClr val="C9A84C"/>
                </a:solidFill>
                <a:latin typeface="Calibri" pitchFamily="34" charset="0"/>
                <a:ea typeface="Calibri" pitchFamily="34" charset="-122"/>
                <a:cs typeface="Calibri" pitchFamily="34" charset="-120"/>
              </a:rPr>
              <a:t>GETTY IMAGES</a:t>
            </a:r>
            <a:endParaRPr lang="en-US" sz="1000" dirty="0"/>
          </a:p>
        </p:txBody>
      </p:sp>
      <p:sp>
        <p:nvSpPr>
          <p:cNvPr id="17" name="Text 15"/>
          <p:cNvSpPr/>
          <p:nvPr/>
        </p:nvSpPr>
        <p:spPr>
          <a:xfrm>
            <a:off x="4937760" y="1938528"/>
            <a:ext cx="3657600" cy="274320"/>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Global Visual Distribution</a:t>
            </a:r>
            <a:endParaRPr lang="en-US" sz="1400" dirty="0"/>
          </a:p>
        </p:txBody>
      </p:sp>
      <p:sp>
        <p:nvSpPr>
          <p:cNvPr id="18" name="Shape 16"/>
          <p:cNvSpPr/>
          <p:nvPr/>
        </p:nvSpPr>
        <p:spPr>
          <a:xfrm>
            <a:off x="4919472" y="2359152"/>
            <a:ext cx="3657600" cy="749808"/>
          </a:xfrm>
          <a:prstGeom prst="rect">
            <a:avLst/>
          </a:prstGeom>
          <a:solidFill>
            <a:srgbClr val="162040"/>
          </a:solidFill>
          <a:ln w="12700">
            <a:solidFill>
              <a:srgbClr val="1A2A5E"/>
            </a:solidFill>
            <a:prstDash val="solid"/>
          </a:ln>
        </p:spPr>
        <p:txBody>
          <a:bodyPr/>
          <a:lstStyle/>
          <a:p>
            <a:endParaRPr lang="en-JP"/>
          </a:p>
        </p:txBody>
      </p:sp>
      <p:sp>
        <p:nvSpPr>
          <p:cNvPr id="19" name="Text 17"/>
          <p:cNvSpPr/>
          <p:nvPr/>
        </p:nvSpPr>
        <p:spPr>
          <a:xfrm>
            <a:off x="5047488" y="2423160"/>
            <a:ext cx="3383280" cy="228600"/>
          </a:xfrm>
          <a:prstGeom prst="rect">
            <a:avLst/>
          </a:prstGeom>
          <a:noFill/>
          <a:ln/>
        </p:spPr>
        <p:txBody>
          <a:bodyPr wrap="square" lIns="0" tIns="0" rIns="0" bIns="0" rtlCol="0" anchor="ctr"/>
          <a:lstStyle/>
          <a:p>
            <a:pPr marL="0" indent="0">
              <a:buNone/>
            </a:pPr>
            <a:r>
              <a:rPr lang="en-US" sz="1000" b="1" dirty="0">
                <a:solidFill>
                  <a:srgbClr val="C9A84C"/>
                </a:solidFill>
                <a:latin typeface="Calibri" pitchFamily="34" charset="0"/>
                <a:ea typeface="Calibri" pitchFamily="34" charset="-122"/>
                <a:cs typeface="Calibri" pitchFamily="34" charset="-120"/>
              </a:rPr>
              <a:t>Exclusive Access</a:t>
            </a:r>
            <a:endParaRPr lang="en-US" sz="1000" dirty="0"/>
          </a:p>
        </p:txBody>
      </p:sp>
      <p:sp>
        <p:nvSpPr>
          <p:cNvPr id="20" name="Text 18"/>
          <p:cNvSpPr/>
          <p:nvPr/>
        </p:nvSpPr>
        <p:spPr>
          <a:xfrm>
            <a:off x="5047488" y="2651760"/>
            <a:ext cx="3383280" cy="384048"/>
          </a:xfrm>
          <a:prstGeom prst="rect">
            <a:avLst/>
          </a:prstGeom>
          <a:noFill/>
          <a:ln/>
        </p:spPr>
        <p:txBody>
          <a:bodyPr wrap="square" lIns="0" tIns="0" rIns="0" bIns="0" rtlCol="0" anchor="ctr"/>
          <a:lstStyle/>
          <a:p>
            <a:pPr marL="0" indent="0">
              <a:buNone/>
            </a:pPr>
            <a:r>
              <a:rPr lang="en-US" sz="850" dirty="0">
                <a:solidFill>
                  <a:srgbClr val="D8D8D8"/>
                </a:solidFill>
                <a:latin typeface="Calibri" pitchFamily="34" charset="0"/>
                <a:ea typeface="Calibri" pitchFamily="34" charset="-122"/>
                <a:cs typeface="Calibri" pitchFamily="34" charset="-120"/>
              </a:rPr>
              <a:t>Exclusive access to Getty Images for media coverage and global exposure — elevating your runway photography to an international stage.</a:t>
            </a:r>
            <a:endParaRPr lang="en-US" sz="850" dirty="0"/>
          </a:p>
        </p:txBody>
      </p:sp>
      <p:sp>
        <p:nvSpPr>
          <p:cNvPr id="21" name="Shape 19"/>
          <p:cNvSpPr/>
          <p:nvPr/>
        </p:nvSpPr>
        <p:spPr>
          <a:xfrm>
            <a:off x="4919472" y="3227832"/>
            <a:ext cx="3657600" cy="749808"/>
          </a:xfrm>
          <a:prstGeom prst="rect">
            <a:avLst/>
          </a:prstGeom>
          <a:solidFill>
            <a:srgbClr val="162040"/>
          </a:solidFill>
          <a:ln w="12700">
            <a:solidFill>
              <a:srgbClr val="1A2A5E"/>
            </a:solidFill>
            <a:prstDash val="solid"/>
          </a:ln>
        </p:spPr>
        <p:txBody>
          <a:bodyPr/>
          <a:lstStyle/>
          <a:p>
            <a:endParaRPr lang="en-JP"/>
          </a:p>
        </p:txBody>
      </p:sp>
      <p:sp>
        <p:nvSpPr>
          <p:cNvPr id="22" name="Text 20"/>
          <p:cNvSpPr/>
          <p:nvPr/>
        </p:nvSpPr>
        <p:spPr>
          <a:xfrm>
            <a:off x="5047488" y="3291840"/>
            <a:ext cx="3383280" cy="228600"/>
          </a:xfrm>
          <a:prstGeom prst="rect">
            <a:avLst/>
          </a:prstGeom>
          <a:noFill/>
          <a:ln/>
        </p:spPr>
        <p:txBody>
          <a:bodyPr wrap="square" lIns="0" tIns="0" rIns="0" bIns="0" rtlCol="0" anchor="ctr"/>
          <a:lstStyle/>
          <a:p>
            <a:pPr marL="0" indent="0">
              <a:buNone/>
            </a:pPr>
            <a:r>
              <a:rPr lang="en-US" sz="1000" b="1" dirty="0">
                <a:solidFill>
                  <a:srgbClr val="C9A84C"/>
                </a:solidFill>
                <a:latin typeface="Calibri" pitchFamily="34" charset="0"/>
                <a:ea typeface="Calibri" pitchFamily="34" charset="-122"/>
                <a:cs typeface="Calibri" pitchFamily="34" charset="-120"/>
              </a:rPr>
              <a:t>Massive Global Reach</a:t>
            </a:r>
            <a:endParaRPr lang="en-US" sz="1000" dirty="0"/>
          </a:p>
        </p:txBody>
      </p:sp>
      <p:sp>
        <p:nvSpPr>
          <p:cNvPr id="23" name="Text 21"/>
          <p:cNvSpPr/>
          <p:nvPr/>
        </p:nvSpPr>
        <p:spPr>
          <a:xfrm>
            <a:off x="5047488" y="3520440"/>
            <a:ext cx="3383280" cy="384048"/>
          </a:xfrm>
          <a:prstGeom prst="rect">
            <a:avLst/>
          </a:prstGeom>
          <a:noFill/>
          <a:ln/>
        </p:spPr>
        <p:txBody>
          <a:bodyPr wrap="square" lIns="0" tIns="0" rIns="0" bIns="0" rtlCol="0" anchor="ctr"/>
          <a:lstStyle/>
          <a:p>
            <a:pPr marL="0" indent="0">
              <a:buNone/>
            </a:pPr>
            <a:r>
              <a:rPr lang="en-US" sz="850" dirty="0">
                <a:solidFill>
                  <a:srgbClr val="D8D8D8"/>
                </a:solidFill>
                <a:latin typeface="Calibri" pitchFamily="34" charset="0"/>
                <a:ea typeface="Calibri" pitchFamily="34" charset="-122"/>
                <a:cs typeface="Calibri" pitchFamily="34" charset="-120"/>
              </a:rPr>
              <a:t>Syndication places your content in front of a vast network including media outlets, corporate clients, and creative professionals in almost every country worldwide.</a:t>
            </a:r>
            <a:endParaRPr lang="en-US" sz="850" dirty="0"/>
          </a:p>
        </p:txBody>
      </p:sp>
      <p:sp>
        <p:nvSpPr>
          <p:cNvPr id="24" name="Shape 22"/>
          <p:cNvSpPr/>
          <p:nvPr/>
        </p:nvSpPr>
        <p:spPr>
          <a:xfrm>
            <a:off x="4919472" y="4096512"/>
            <a:ext cx="3657600" cy="749808"/>
          </a:xfrm>
          <a:prstGeom prst="rect">
            <a:avLst/>
          </a:prstGeom>
          <a:solidFill>
            <a:srgbClr val="162040"/>
          </a:solidFill>
          <a:ln w="12700">
            <a:solidFill>
              <a:srgbClr val="1A2A5E"/>
            </a:solidFill>
            <a:prstDash val="solid"/>
          </a:ln>
        </p:spPr>
        <p:txBody>
          <a:bodyPr/>
          <a:lstStyle/>
          <a:p>
            <a:endParaRPr lang="en-JP"/>
          </a:p>
        </p:txBody>
      </p:sp>
      <p:sp>
        <p:nvSpPr>
          <p:cNvPr id="25" name="Text 23"/>
          <p:cNvSpPr/>
          <p:nvPr/>
        </p:nvSpPr>
        <p:spPr>
          <a:xfrm>
            <a:off x="5047488" y="4160520"/>
            <a:ext cx="3383280" cy="228600"/>
          </a:xfrm>
          <a:prstGeom prst="rect">
            <a:avLst/>
          </a:prstGeom>
          <a:noFill/>
          <a:ln/>
        </p:spPr>
        <p:txBody>
          <a:bodyPr wrap="square" lIns="0" tIns="0" rIns="0" bIns="0" rtlCol="0" anchor="ctr"/>
          <a:lstStyle/>
          <a:p>
            <a:pPr marL="0" indent="0">
              <a:buNone/>
            </a:pPr>
            <a:r>
              <a:rPr lang="en-US" sz="1000" b="1" dirty="0">
                <a:solidFill>
                  <a:srgbClr val="C9A84C"/>
                </a:solidFill>
                <a:latin typeface="Calibri" pitchFamily="34" charset="0"/>
                <a:ea typeface="Calibri" pitchFamily="34" charset="-122"/>
                <a:cs typeface="Calibri" pitchFamily="34" charset="-120"/>
              </a:rPr>
              <a:t>Increased Visibility</a:t>
            </a:r>
            <a:endParaRPr lang="en-US" sz="1000" dirty="0"/>
          </a:p>
        </p:txBody>
      </p:sp>
      <p:sp>
        <p:nvSpPr>
          <p:cNvPr id="26" name="Text 24"/>
          <p:cNvSpPr/>
          <p:nvPr/>
        </p:nvSpPr>
        <p:spPr>
          <a:xfrm>
            <a:off x="5047488" y="4389120"/>
            <a:ext cx="3383280" cy="384048"/>
          </a:xfrm>
          <a:prstGeom prst="rect">
            <a:avLst/>
          </a:prstGeom>
          <a:noFill/>
          <a:ln/>
        </p:spPr>
        <p:txBody>
          <a:bodyPr wrap="square" lIns="0" tIns="0" rIns="0" bIns="0" rtlCol="0" anchor="ctr"/>
          <a:lstStyle/>
          <a:p>
            <a:pPr marL="0" indent="0">
              <a:buNone/>
            </a:pPr>
            <a:r>
              <a:rPr lang="en-US" sz="850" dirty="0">
                <a:solidFill>
                  <a:srgbClr val="D8D8D8"/>
                </a:solidFill>
                <a:latin typeface="Calibri" pitchFamily="34" charset="0"/>
                <a:ea typeface="Calibri" pitchFamily="34" charset="-122"/>
                <a:cs typeface="Calibri" pitchFamily="34" charset="-120"/>
              </a:rPr>
              <a:t>Being part of the Getty Images platform — a first-place stop for those seeking visual content — significantly raises the profile of your collection.</a:t>
            </a:r>
            <a:endParaRPr lang="en-US" sz="8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5F5F2"/>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D1B3E"/>
          </a:solidFill>
          <a:ln w="12700">
            <a:solidFill>
              <a:srgbClr val="0D1B3E"/>
            </a:solidFill>
            <a:prstDash val="solid"/>
          </a:ln>
        </p:spPr>
        <p:txBody>
          <a:bodyPr/>
          <a:lstStyle/>
          <a:p>
            <a:endParaRPr lang="en-JP"/>
          </a:p>
        </p:txBody>
      </p:sp>
      <p:sp>
        <p:nvSpPr>
          <p:cNvPr id="3" name="Shape 1"/>
          <p:cNvSpPr/>
          <p:nvPr/>
        </p:nvSpPr>
        <p:spPr>
          <a:xfrm>
            <a:off x="0" y="0"/>
            <a:ext cx="292608" cy="1005840"/>
          </a:xfrm>
          <a:prstGeom prst="rect">
            <a:avLst/>
          </a:prstGeom>
          <a:solidFill>
            <a:srgbClr val="CC2936"/>
          </a:solidFill>
          <a:ln w="12700">
            <a:solidFill>
              <a:srgbClr val="CC2936"/>
            </a:solidFill>
            <a:prstDash val="solid"/>
          </a:ln>
        </p:spPr>
        <p:txBody>
          <a:bodyPr/>
          <a:lstStyle/>
          <a:p>
            <a:endParaRPr lang="en-JP"/>
          </a:p>
        </p:txBody>
      </p:sp>
      <p:sp>
        <p:nvSpPr>
          <p:cNvPr id="4" name="Shape 2"/>
          <p:cNvSpPr/>
          <p:nvPr/>
        </p:nvSpPr>
        <p:spPr>
          <a:xfrm>
            <a:off x="0" y="1005840"/>
            <a:ext cx="9144000" cy="64008"/>
          </a:xfrm>
          <a:prstGeom prst="rect">
            <a:avLst/>
          </a:prstGeom>
          <a:solidFill>
            <a:srgbClr val="C9A84C"/>
          </a:solidFill>
          <a:ln w="12700">
            <a:solidFill>
              <a:srgbClr val="C9A84C"/>
            </a:solidFill>
            <a:prstDash val="solid"/>
          </a:ln>
        </p:spPr>
        <p:txBody>
          <a:bodyPr/>
          <a:lstStyle/>
          <a:p>
            <a:endParaRPr lang="en-JP"/>
          </a:p>
        </p:txBody>
      </p:sp>
      <p:sp>
        <p:nvSpPr>
          <p:cNvPr id="5" name="Text 3"/>
          <p:cNvSpPr/>
          <p:nvPr/>
        </p:nvSpPr>
        <p:spPr>
          <a:xfrm>
            <a:off x="457200" y="109728"/>
            <a:ext cx="64008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PRESS EXPOSURE CONTINUED</a:t>
            </a:r>
            <a:endParaRPr lang="en-US" sz="900" dirty="0"/>
          </a:p>
        </p:txBody>
      </p:sp>
      <p:sp>
        <p:nvSpPr>
          <p:cNvPr id="6" name="Text 4"/>
          <p:cNvSpPr/>
          <p:nvPr/>
        </p:nvSpPr>
        <p:spPr>
          <a:xfrm>
            <a:off x="457200" y="365760"/>
            <a:ext cx="8229600" cy="566928"/>
          </a:xfrm>
          <a:prstGeom prst="rect">
            <a:avLst/>
          </a:prstGeom>
          <a:noFill/>
          <a:ln/>
        </p:spPr>
        <p:txBody>
          <a:bodyPr wrap="square" lIns="0" tIns="0" rIns="0" bIns="0"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Fashion Week Online &amp; Global Impact</a:t>
            </a:r>
            <a:endParaRPr lang="en-US" sz="2800" dirty="0"/>
          </a:p>
        </p:txBody>
      </p:sp>
      <p:sp>
        <p:nvSpPr>
          <p:cNvPr id="7" name="Shape 5"/>
          <p:cNvSpPr/>
          <p:nvPr/>
        </p:nvSpPr>
        <p:spPr>
          <a:xfrm>
            <a:off x="365760" y="1170432"/>
            <a:ext cx="2724912" cy="960120"/>
          </a:xfrm>
          <a:prstGeom prst="rect">
            <a:avLst/>
          </a:prstGeom>
          <a:solidFill>
            <a:srgbClr val="CC2936"/>
          </a:solidFill>
          <a:ln w="12700">
            <a:solidFill>
              <a:srgbClr val="CC2936"/>
            </a:solidFill>
            <a:prstDash val="solid"/>
          </a:ln>
          <a:effectLst>
            <a:outerShdw blurRad="101600" dist="38100" dir="8100000" algn="bl" rotWithShape="0">
              <a:srgbClr val="000000">
                <a:alpha val="18000"/>
              </a:srgbClr>
            </a:outerShdw>
          </a:effectLst>
        </p:spPr>
        <p:txBody>
          <a:bodyPr/>
          <a:lstStyle/>
          <a:p>
            <a:endParaRPr lang="en-JP"/>
          </a:p>
        </p:txBody>
      </p:sp>
      <p:sp>
        <p:nvSpPr>
          <p:cNvPr id="8" name="Text 6"/>
          <p:cNvSpPr/>
          <p:nvPr/>
        </p:nvSpPr>
        <p:spPr>
          <a:xfrm>
            <a:off x="365760" y="1207008"/>
            <a:ext cx="2724912" cy="530352"/>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550K+</a:t>
            </a:r>
            <a:endParaRPr lang="en-US" sz="4000" dirty="0"/>
          </a:p>
        </p:txBody>
      </p:sp>
      <p:sp>
        <p:nvSpPr>
          <p:cNvPr id="9" name="Text 7"/>
          <p:cNvSpPr/>
          <p:nvPr/>
        </p:nvSpPr>
        <p:spPr>
          <a:xfrm>
            <a:off x="365760" y="1719072"/>
            <a:ext cx="2724912" cy="365760"/>
          </a:xfrm>
          <a:prstGeom prst="rect">
            <a:avLst/>
          </a:prstGeom>
          <a:noFill/>
          <a:ln/>
        </p:spPr>
        <p:txBody>
          <a:bodyPr wrap="square" lIns="0" tIns="0" rIns="0" bIns="0" rtlCol="0" anchor="ctr"/>
          <a:lstStyle/>
          <a:p>
            <a:pPr marL="0" indent="0" algn="ctr">
              <a:buNone/>
            </a:pPr>
            <a:r>
              <a:rPr lang="en-US" sz="900" dirty="0">
                <a:solidFill>
                  <a:srgbClr val="FFFFFF"/>
                </a:solidFill>
                <a:latin typeface="Calibri" pitchFamily="34" charset="0"/>
                <a:ea typeface="Calibri" pitchFamily="34" charset="-122"/>
                <a:cs typeface="Calibri" pitchFamily="34" charset="-120"/>
              </a:rPr>
              <a:t>Fashion Week Online</a:t>
            </a:r>
            <a:endParaRPr lang="en-US" sz="900" dirty="0"/>
          </a:p>
          <a:p>
            <a:pPr marL="0" indent="0" algn="ctr">
              <a:buNone/>
            </a:pPr>
            <a:r>
              <a:rPr lang="en-US" sz="900" dirty="0">
                <a:solidFill>
                  <a:srgbClr val="FFFFFF"/>
                </a:solidFill>
                <a:latin typeface="Calibri" pitchFamily="34" charset="0"/>
                <a:ea typeface="Calibri" pitchFamily="34" charset="-122"/>
                <a:cs typeface="Calibri" pitchFamily="34" charset="-120"/>
              </a:rPr>
              <a:t>Viewing Audience</a:t>
            </a:r>
            <a:endParaRPr lang="en-US" sz="900" dirty="0"/>
          </a:p>
        </p:txBody>
      </p:sp>
      <p:sp>
        <p:nvSpPr>
          <p:cNvPr id="10" name="Shape 8"/>
          <p:cNvSpPr/>
          <p:nvPr/>
        </p:nvSpPr>
        <p:spPr>
          <a:xfrm>
            <a:off x="3218688" y="1170432"/>
            <a:ext cx="2724912" cy="960120"/>
          </a:xfrm>
          <a:prstGeom prst="rect">
            <a:avLst/>
          </a:prstGeom>
          <a:solidFill>
            <a:srgbClr val="1C3A6E"/>
          </a:solidFill>
          <a:ln w="12700">
            <a:solidFill>
              <a:srgbClr val="1C3A6E"/>
            </a:solidFill>
            <a:prstDash val="solid"/>
          </a:ln>
          <a:effectLst>
            <a:outerShdw blurRad="101600" dist="38100" dir="8100000" algn="bl" rotWithShape="0">
              <a:srgbClr val="000000">
                <a:alpha val="18000"/>
              </a:srgbClr>
            </a:outerShdw>
          </a:effectLst>
        </p:spPr>
        <p:txBody>
          <a:bodyPr/>
          <a:lstStyle/>
          <a:p>
            <a:endParaRPr lang="en-JP"/>
          </a:p>
        </p:txBody>
      </p:sp>
      <p:sp>
        <p:nvSpPr>
          <p:cNvPr id="11" name="Text 9"/>
          <p:cNvSpPr/>
          <p:nvPr/>
        </p:nvSpPr>
        <p:spPr>
          <a:xfrm>
            <a:off x="3218688" y="1207008"/>
            <a:ext cx="2724912" cy="530352"/>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150M+</a:t>
            </a:r>
            <a:endParaRPr lang="en-US" sz="4000" dirty="0"/>
          </a:p>
        </p:txBody>
      </p:sp>
      <p:sp>
        <p:nvSpPr>
          <p:cNvPr id="12" name="Text 10"/>
          <p:cNvSpPr/>
          <p:nvPr/>
        </p:nvSpPr>
        <p:spPr>
          <a:xfrm>
            <a:off x="3218688" y="1719072"/>
            <a:ext cx="2724912" cy="365760"/>
          </a:xfrm>
          <a:prstGeom prst="rect">
            <a:avLst/>
          </a:prstGeom>
          <a:noFill/>
          <a:ln/>
        </p:spPr>
        <p:txBody>
          <a:bodyPr wrap="square" lIns="0" tIns="0" rIns="0" bIns="0" rtlCol="0" anchor="ctr"/>
          <a:lstStyle/>
          <a:p>
            <a:pPr marL="0" indent="0" algn="ctr">
              <a:buNone/>
            </a:pPr>
            <a:r>
              <a:rPr lang="en-US" sz="900" dirty="0">
                <a:solidFill>
                  <a:srgbClr val="FFFFFF"/>
                </a:solidFill>
                <a:latin typeface="Calibri" pitchFamily="34" charset="0"/>
                <a:ea typeface="Calibri" pitchFamily="34" charset="-122"/>
                <a:cs typeface="Calibri" pitchFamily="34" charset="-120"/>
              </a:rPr>
              <a:t>Monthly Wire Service</a:t>
            </a:r>
            <a:endParaRPr lang="en-US" sz="900" dirty="0"/>
          </a:p>
          <a:p>
            <a:pPr marL="0" indent="0" algn="ctr">
              <a:buNone/>
            </a:pPr>
            <a:r>
              <a:rPr lang="en-US" sz="900" dirty="0">
                <a:solidFill>
                  <a:srgbClr val="FFFFFF"/>
                </a:solidFill>
                <a:latin typeface="Calibri" pitchFamily="34" charset="0"/>
                <a:ea typeface="Calibri" pitchFamily="34" charset="-122"/>
                <a:cs typeface="Calibri" pitchFamily="34" charset="-120"/>
              </a:rPr>
              <a:t>Unique Visitors</a:t>
            </a:r>
            <a:endParaRPr lang="en-US" sz="900" dirty="0"/>
          </a:p>
        </p:txBody>
      </p:sp>
      <p:sp>
        <p:nvSpPr>
          <p:cNvPr id="13" name="Shape 11"/>
          <p:cNvSpPr/>
          <p:nvPr/>
        </p:nvSpPr>
        <p:spPr>
          <a:xfrm>
            <a:off x="6071616" y="1170432"/>
            <a:ext cx="2724912" cy="960120"/>
          </a:xfrm>
          <a:prstGeom prst="rect">
            <a:avLst/>
          </a:prstGeom>
          <a:solidFill>
            <a:srgbClr val="1E6B3A"/>
          </a:solidFill>
          <a:ln w="12700">
            <a:solidFill>
              <a:srgbClr val="1E6B3A"/>
            </a:solidFill>
            <a:prstDash val="solid"/>
          </a:ln>
          <a:effectLst>
            <a:outerShdw blurRad="101600" dist="38100" dir="8100000" algn="bl" rotWithShape="0">
              <a:srgbClr val="000000">
                <a:alpha val="18000"/>
              </a:srgbClr>
            </a:outerShdw>
          </a:effectLst>
        </p:spPr>
        <p:txBody>
          <a:bodyPr/>
          <a:lstStyle/>
          <a:p>
            <a:endParaRPr lang="en-JP"/>
          </a:p>
        </p:txBody>
      </p:sp>
      <p:sp>
        <p:nvSpPr>
          <p:cNvPr id="14" name="Text 12"/>
          <p:cNvSpPr/>
          <p:nvPr/>
        </p:nvSpPr>
        <p:spPr>
          <a:xfrm>
            <a:off x="6071616" y="1207008"/>
            <a:ext cx="2724912" cy="530352"/>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400+</a:t>
            </a:r>
            <a:endParaRPr lang="en-US" sz="4000" dirty="0"/>
          </a:p>
        </p:txBody>
      </p:sp>
      <p:sp>
        <p:nvSpPr>
          <p:cNvPr id="15" name="Text 13"/>
          <p:cNvSpPr/>
          <p:nvPr/>
        </p:nvSpPr>
        <p:spPr>
          <a:xfrm>
            <a:off x="6071616" y="1719072"/>
            <a:ext cx="2724912" cy="365760"/>
          </a:xfrm>
          <a:prstGeom prst="rect">
            <a:avLst/>
          </a:prstGeom>
          <a:noFill/>
          <a:ln/>
        </p:spPr>
        <p:txBody>
          <a:bodyPr wrap="square" lIns="0" tIns="0" rIns="0" bIns="0" rtlCol="0" anchor="ctr"/>
          <a:lstStyle/>
          <a:p>
            <a:pPr marL="0" indent="0" algn="ctr">
              <a:buNone/>
            </a:pPr>
            <a:r>
              <a:rPr lang="en-US" sz="900" dirty="0">
                <a:solidFill>
                  <a:srgbClr val="FFFFFF"/>
                </a:solidFill>
                <a:latin typeface="Calibri" pitchFamily="34" charset="0"/>
                <a:ea typeface="Calibri" pitchFamily="34" charset="-122"/>
                <a:cs typeface="Calibri" pitchFamily="34" charset="-120"/>
              </a:rPr>
              <a:t>Targeted Media</a:t>
            </a:r>
            <a:endParaRPr lang="en-US" sz="900" dirty="0"/>
          </a:p>
          <a:p>
            <a:pPr marL="0" indent="0" algn="ctr">
              <a:buNone/>
            </a:pPr>
            <a:r>
              <a:rPr lang="en-US" sz="900" dirty="0">
                <a:solidFill>
                  <a:srgbClr val="FFFFFF"/>
                </a:solidFill>
                <a:latin typeface="Calibri" pitchFamily="34" charset="0"/>
                <a:ea typeface="Calibri" pitchFamily="34" charset="-122"/>
                <a:cs typeface="Calibri" pitchFamily="34" charset="-120"/>
              </a:rPr>
              <a:t>Professionals (NYC)</a:t>
            </a:r>
            <a:endParaRPr lang="en-US" sz="900" dirty="0"/>
          </a:p>
        </p:txBody>
      </p:sp>
      <p:sp>
        <p:nvSpPr>
          <p:cNvPr id="16" name="Shape 14"/>
          <p:cNvSpPr/>
          <p:nvPr/>
        </p:nvSpPr>
        <p:spPr>
          <a:xfrm>
            <a:off x="365760" y="2267712"/>
            <a:ext cx="5257800" cy="2697480"/>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17" name="Shape 15"/>
          <p:cNvSpPr/>
          <p:nvPr/>
        </p:nvSpPr>
        <p:spPr>
          <a:xfrm>
            <a:off x="365760" y="2267712"/>
            <a:ext cx="5257800" cy="73152"/>
          </a:xfrm>
          <a:prstGeom prst="rect">
            <a:avLst/>
          </a:prstGeom>
          <a:solidFill>
            <a:srgbClr val="C9A84C"/>
          </a:solidFill>
          <a:ln w="12700">
            <a:solidFill>
              <a:srgbClr val="C9A84C"/>
            </a:solidFill>
            <a:prstDash val="solid"/>
          </a:ln>
        </p:spPr>
        <p:txBody>
          <a:bodyPr/>
          <a:lstStyle/>
          <a:p>
            <a:endParaRPr lang="en-JP"/>
          </a:p>
        </p:txBody>
      </p:sp>
      <p:sp>
        <p:nvSpPr>
          <p:cNvPr id="18" name="Shape 16"/>
          <p:cNvSpPr/>
          <p:nvPr/>
        </p:nvSpPr>
        <p:spPr>
          <a:xfrm>
            <a:off x="365760" y="2267712"/>
            <a:ext cx="73152" cy="2697480"/>
          </a:xfrm>
          <a:prstGeom prst="rect">
            <a:avLst/>
          </a:prstGeom>
          <a:solidFill>
            <a:srgbClr val="C9A84C"/>
          </a:solidFill>
          <a:ln w="12700">
            <a:solidFill>
              <a:srgbClr val="C9A84C"/>
            </a:solidFill>
            <a:prstDash val="solid"/>
          </a:ln>
        </p:spPr>
        <p:txBody>
          <a:bodyPr/>
          <a:lstStyle/>
          <a:p>
            <a:endParaRPr lang="en-JP"/>
          </a:p>
        </p:txBody>
      </p:sp>
      <p:sp>
        <p:nvSpPr>
          <p:cNvPr id="19" name="Text 17"/>
          <p:cNvSpPr/>
          <p:nvPr/>
        </p:nvSpPr>
        <p:spPr>
          <a:xfrm>
            <a:off x="548640" y="2395728"/>
            <a:ext cx="4846320" cy="256032"/>
          </a:xfrm>
          <a:prstGeom prst="rect">
            <a:avLst/>
          </a:prstGeom>
          <a:noFill/>
          <a:ln/>
        </p:spPr>
        <p:txBody>
          <a:bodyPr wrap="square" lIns="0" tIns="0" rIns="0" bIns="0" rtlCol="0" anchor="ctr"/>
          <a:lstStyle/>
          <a:p>
            <a:pPr marL="0" indent="0">
              <a:buNone/>
            </a:pPr>
            <a:r>
              <a:rPr lang="en-US" sz="1000" b="1" kern="0" spc="200" dirty="0">
                <a:solidFill>
                  <a:srgbClr val="C9A84C"/>
                </a:solidFill>
                <a:latin typeface="Calibri" pitchFamily="34" charset="0"/>
                <a:ea typeface="Calibri" pitchFamily="34" charset="-122"/>
                <a:cs typeface="Calibri" pitchFamily="34" charset="-120"/>
              </a:rPr>
              <a:t>FASHION WEEK ONLINE</a:t>
            </a:r>
            <a:endParaRPr lang="en-US" sz="1000" dirty="0"/>
          </a:p>
        </p:txBody>
      </p:sp>
      <p:sp>
        <p:nvSpPr>
          <p:cNvPr id="20" name="Text 18"/>
          <p:cNvSpPr/>
          <p:nvPr/>
        </p:nvSpPr>
        <p:spPr>
          <a:xfrm>
            <a:off x="548640" y="2651760"/>
            <a:ext cx="4846320" cy="320040"/>
          </a:xfrm>
          <a:prstGeom prst="rect">
            <a:avLst/>
          </a:prstGeom>
          <a:noFill/>
          <a:ln/>
        </p:spPr>
        <p:txBody>
          <a:bodyPr wrap="square" lIns="0" tIns="0" rIns="0" bIns="0"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Exclusive hiTechMODA Channel</a:t>
            </a:r>
            <a:endParaRPr lang="en-US" sz="1600" dirty="0"/>
          </a:p>
        </p:txBody>
      </p:sp>
      <p:sp>
        <p:nvSpPr>
          <p:cNvPr id="21" name="Text 19"/>
          <p:cNvSpPr/>
          <p:nvPr/>
        </p:nvSpPr>
        <p:spPr>
          <a:xfrm>
            <a:off x="548640" y="3035808"/>
            <a:ext cx="4892040" cy="1810512"/>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Parisian-headquartered Fashion Week Online is the premier digital news and information resource dedicated to covering and promoting the international fashion week circuit — particularly the 'Big Four': New York, London, Milan, and Paris.</a:t>
            </a:r>
            <a:endParaRPr lang="en-US" sz="950" dirty="0"/>
          </a:p>
          <a:p>
            <a:pPr marL="0" indent="0">
              <a:buNone/>
            </a:pPr>
            <a:endParaRPr lang="en-US" sz="950" dirty="0"/>
          </a:p>
          <a:p>
            <a:pPr marL="0" indent="0">
              <a:buNone/>
            </a:pPr>
            <a:r>
              <a:rPr lang="en-US" sz="950" dirty="0">
                <a:solidFill>
                  <a:srgbClr val="D8D8D8"/>
                </a:solidFill>
                <a:latin typeface="Calibri" pitchFamily="34" charset="0"/>
                <a:ea typeface="Calibri" pitchFamily="34" charset="-122"/>
                <a:cs typeface="Calibri" pitchFamily="34" charset="-120"/>
              </a:rPr>
              <a:t>hiTechMODA is the ONLY production house with an exclusive channel on this premiere media outlet with a viewing audience of over 550K followers.</a:t>
            </a:r>
            <a:endParaRPr lang="en-US" sz="950" dirty="0"/>
          </a:p>
          <a:p>
            <a:pPr marL="0" indent="0">
              <a:buNone/>
            </a:pPr>
            <a:endParaRPr lang="en-US" sz="950" dirty="0"/>
          </a:p>
          <a:p>
            <a:pPr marL="0" indent="0">
              <a:buNone/>
            </a:pPr>
            <a:r>
              <a:rPr lang="en-US" sz="950" dirty="0">
                <a:solidFill>
                  <a:srgbClr val="D8D8D8"/>
                </a:solidFill>
                <a:latin typeface="Calibri" pitchFamily="34" charset="0"/>
                <a:ea typeface="Calibri" pitchFamily="34" charset="-122"/>
                <a:cs typeface="Calibri" pitchFamily="34" charset="-120"/>
              </a:rPr>
              <a:t>We also offer publication opportunities in top outlets such as Harper's Bazaar UK and ELLE UK. We work in areas not seen in traditional media — reaching new audiences beyond social media alone.</a:t>
            </a:r>
            <a:endParaRPr lang="en-US" sz="950" dirty="0"/>
          </a:p>
        </p:txBody>
      </p:sp>
      <p:sp>
        <p:nvSpPr>
          <p:cNvPr id="22" name="Shape 20"/>
          <p:cNvSpPr/>
          <p:nvPr/>
        </p:nvSpPr>
        <p:spPr>
          <a:xfrm>
            <a:off x="5806440" y="2267712"/>
            <a:ext cx="2999232" cy="269748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23" name="Shape 21"/>
          <p:cNvSpPr/>
          <p:nvPr/>
        </p:nvSpPr>
        <p:spPr>
          <a:xfrm>
            <a:off x="5806440" y="2267712"/>
            <a:ext cx="2999232" cy="73152"/>
          </a:xfrm>
          <a:prstGeom prst="rect">
            <a:avLst/>
          </a:prstGeom>
          <a:solidFill>
            <a:srgbClr val="CC2936"/>
          </a:solidFill>
          <a:ln w="12700">
            <a:solidFill>
              <a:srgbClr val="CC2936"/>
            </a:solidFill>
            <a:prstDash val="solid"/>
          </a:ln>
        </p:spPr>
        <p:txBody>
          <a:bodyPr/>
          <a:lstStyle/>
          <a:p>
            <a:endParaRPr lang="en-JP"/>
          </a:p>
        </p:txBody>
      </p:sp>
      <p:sp>
        <p:nvSpPr>
          <p:cNvPr id="24" name="Text 22"/>
          <p:cNvSpPr/>
          <p:nvPr/>
        </p:nvSpPr>
        <p:spPr>
          <a:xfrm>
            <a:off x="5943600" y="2395728"/>
            <a:ext cx="2743200" cy="256032"/>
          </a:xfrm>
          <a:prstGeom prst="rect">
            <a:avLst/>
          </a:prstGeom>
          <a:noFill/>
          <a:ln/>
        </p:spPr>
        <p:txBody>
          <a:bodyPr wrap="square" lIns="0" tIns="0" rIns="0" bIns="0" rtlCol="0" anchor="ctr"/>
          <a:lstStyle/>
          <a:p>
            <a:pPr marL="0" indent="0">
              <a:buNone/>
            </a:pPr>
            <a:r>
              <a:rPr lang="en-US" sz="900" b="1" kern="0" spc="200" dirty="0">
                <a:solidFill>
                  <a:srgbClr val="CC2936"/>
                </a:solidFill>
                <a:latin typeface="Calibri" pitchFamily="34" charset="0"/>
                <a:ea typeface="Calibri" pitchFamily="34" charset="-122"/>
                <a:cs typeface="Calibri" pitchFamily="34" charset="-120"/>
              </a:rPr>
              <a:t>FOR YOUR BRAND</a:t>
            </a:r>
            <a:endParaRPr lang="en-US" sz="900" dirty="0"/>
          </a:p>
        </p:txBody>
      </p:sp>
      <p:sp>
        <p:nvSpPr>
          <p:cNvPr id="25" name="Shape 23"/>
          <p:cNvSpPr/>
          <p:nvPr/>
        </p:nvSpPr>
        <p:spPr>
          <a:xfrm>
            <a:off x="5925312" y="2743200"/>
            <a:ext cx="2743200" cy="246888"/>
          </a:xfrm>
          <a:prstGeom prst="rect">
            <a:avLst/>
          </a:prstGeom>
          <a:solidFill>
            <a:srgbClr val="162040"/>
          </a:solidFill>
          <a:ln w="12700">
            <a:solidFill>
              <a:srgbClr val="1A2A5E"/>
            </a:solidFill>
            <a:prstDash val="solid"/>
          </a:ln>
        </p:spPr>
        <p:txBody>
          <a:bodyPr/>
          <a:lstStyle/>
          <a:p>
            <a:endParaRPr lang="en-JP"/>
          </a:p>
        </p:txBody>
      </p:sp>
      <p:sp>
        <p:nvSpPr>
          <p:cNvPr id="26" name="Text 24"/>
          <p:cNvSpPr/>
          <p:nvPr/>
        </p:nvSpPr>
        <p:spPr>
          <a:xfrm>
            <a:off x="6016752" y="2779776"/>
            <a:ext cx="2560320" cy="18288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Global wire service syndication</a:t>
            </a:r>
            <a:endParaRPr lang="en-US" sz="900" dirty="0"/>
          </a:p>
        </p:txBody>
      </p:sp>
      <p:sp>
        <p:nvSpPr>
          <p:cNvPr id="27" name="Shape 25"/>
          <p:cNvSpPr/>
          <p:nvPr/>
        </p:nvSpPr>
        <p:spPr>
          <a:xfrm>
            <a:off x="5925312" y="3017520"/>
            <a:ext cx="2743200" cy="246888"/>
          </a:xfrm>
          <a:prstGeom prst="rect">
            <a:avLst/>
          </a:prstGeom>
          <a:solidFill>
            <a:srgbClr val="142044"/>
          </a:solidFill>
          <a:ln w="12700">
            <a:solidFill>
              <a:srgbClr val="1A2A5E"/>
            </a:solidFill>
            <a:prstDash val="solid"/>
          </a:ln>
        </p:spPr>
        <p:txBody>
          <a:bodyPr/>
          <a:lstStyle/>
          <a:p>
            <a:endParaRPr lang="en-JP"/>
          </a:p>
        </p:txBody>
      </p:sp>
      <p:sp>
        <p:nvSpPr>
          <p:cNvPr id="28" name="Text 26"/>
          <p:cNvSpPr/>
          <p:nvPr/>
        </p:nvSpPr>
        <p:spPr>
          <a:xfrm>
            <a:off x="6016752" y="3054096"/>
            <a:ext cx="2560320" cy="18288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Getty Images photo access</a:t>
            </a:r>
            <a:endParaRPr lang="en-US" sz="900" dirty="0"/>
          </a:p>
        </p:txBody>
      </p:sp>
      <p:sp>
        <p:nvSpPr>
          <p:cNvPr id="29" name="Shape 27"/>
          <p:cNvSpPr/>
          <p:nvPr/>
        </p:nvSpPr>
        <p:spPr>
          <a:xfrm>
            <a:off x="5925312" y="3291840"/>
            <a:ext cx="2743200" cy="246888"/>
          </a:xfrm>
          <a:prstGeom prst="rect">
            <a:avLst/>
          </a:prstGeom>
          <a:solidFill>
            <a:srgbClr val="162040"/>
          </a:solidFill>
          <a:ln w="12700">
            <a:solidFill>
              <a:srgbClr val="1A2A5E"/>
            </a:solidFill>
            <a:prstDash val="solid"/>
          </a:ln>
        </p:spPr>
        <p:txBody>
          <a:bodyPr/>
          <a:lstStyle/>
          <a:p>
            <a:endParaRPr lang="en-JP"/>
          </a:p>
        </p:txBody>
      </p:sp>
      <p:sp>
        <p:nvSpPr>
          <p:cNvPr id="30" name="Text 28"/>
          <p:cNvSpPr/>
          <p:nvPr/>
        </p:nvSpPr>
        <p:spPr>
          <a:xfrm>
            <a:off x="6016752" y="3328416"/>
            <a:ext cx="2560320" cy="18288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Fashion Week Online listing</a:t>
            </a:r>
            <a:endParaRPr lang="en-US" sz="900" dirty="0"/>
          </a:p>
        </p:txBody>
      </p:sp>
      <p:sp>
        <p:nvSpPr>
          <p:cNvPr id="31" name="Shape 29"/>
          <p:cNvSpPr/>
          <p:nvPr/>
        </p:nvSpPr>
        <p:spPr>
          <a:xfrm>
            <a:off x="5925312" y="3566160"/>
            <a:ext cx="2743200" cy="246888"/>
          </a:xfrm>
          <a:prstGeom prst="rect">
            <a:avLst/>
          </a:prstGeom>
          <a:solidFill>
            <a:srgbClr val="142044"/>
          </a:solidFill>
          <a:ln w="12700">
            <a:solidFill>
              <a:srgbClr val="1A2A5E"/>
            </a:solidFill>
            <a:prstDash val="solid"/>
          </a:ln>
        </p:spPr>
        <p:txBody>
          <a:bodyPr/>
          <a:lstStyle/>
          <a:p>
            <a:endParaRPr lang="en-JP"/>
          </a:p>
        </p:txBody>
      </p:sp>
      <p:sp>
        <p:nvSpPr>
          <p:cNvPr id="32" name="Text 30"/>
          <p:cNvSpPr/>
          <p:nvPr/>
        </p:nvSpPr>
        <p:spPr>
          <a:xfrm>
            <a:off x="6016752" y="3602736"/>
            <a:ext cx="2560320" cy="18288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Harper's Bazaar UK feature</a:t>
            </a:r>
            <a:endParaRPr lang="en-US" sz="900" dirty="0"/>
          </a:p>
        </p:txBody>
      </p:sp>
      <p:sp>
        <p:nvSpPr>
          <p:cNvPr id="33" name="Shape 31"/>
          <p:cNvSpPr/>
          <p:nvPr/>
        </p:nvSpPr>
        <p:spPr>
          <a:xfrm>
            <a:off x="5925312" y="3840480"/>
            <a:ext cx="2743200" cy="246888"/>
          </a:xfrm>
          <a:prstGeom prst="rect">
            <a:avLst/>
          </a:prstGeom>
          <a:solidFill>
            <a:srgbClr val="162040"/>
          </a:solidFill>
          <a:ln w="12700">
            <a:solidFill>
              <a:srgbClr val="1A2A5E"/>
            </a:solidFill>
            <a:prstDash val="solid"/>
          </a:ln>
        </p:spPr>
        <p:txBody>
          <a:bodyPr/>
          <a:lstStyle/>
          <a:p>
            <a:endParaRPr lang="en-JP"/>
          </a:p>
        </p:txBody>
      </p:sp>
      <p:sp>
        <p:nvSpPr>
          <p:cNvPr id="34" name="Text 32"/>
          <p:cNvSpPr/>
          <p:nvPr/>
        </p:nvSpPr>
        <p:spPr>
          <a:xfrm>
            <a:off x="6016752" y="3877056"/>
            <a:ext cx="2560320" cy="18288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ELLE UK feature</a:t>
            </a:r>
            <a:endParaRPr lang="en-US" sz="900" dirty="0"/>
          </a:p>
        </p:txBody>
      </p:sp>
      <p:sp>
        <p:nvSpPr>
          <p:cNvPr id="35" name="Shape 33"/>
          <p:cNvSpPr/>
          <p:nvPr/>
        </p:nvSpPr>
        <p:spPr>
          <a:xfrm>
            <a:off x="5925312" y="4114800"/>
            <a:ext cx="2743200" cy="246888"/>
          </a:xfrm>
          <a:prstGeom prst="rect">
            <a:avLst/>
          </a:prstGeom>
          <a:solidFill>
            <a:srgbClr val="142044"/>
          </a:solidFill>
          <a:ln w="12700">
            <a:solidFill>
              <a:srgbClr val="1A2A5E"/>
            </a:solidFill>
            <a:prstDash val="solid"/>
          </a:ln>
        </p:spPr>
        <p:txBody>
          <a:bodyPr/>
          <a:lstStyle/>
          <a:p>
            <a:endParaRPr lang="en-JP"/>
          </a:p>
        </p:txBody>
      </p:sp>
      <p:sp>
        <p:nvSpPr>
          <p:cNvPr id="36" name="Text 34"/>
          <p:cNvSpPr/>
          <p:nvPr/>
        </p:nvSpPr>
        <p:spPr>
          <a:xfrm>
            <a:off x="6016752" y="4151376"/>
            <a:ext cx="2560320" cy="18288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Bloomberg &amp; Crunchbase</a:t>
            </a:r>
            <a:endParaRPr lang="en-US" sz="900" dirty="0"/>
          </a:p>
        </p:txBody>
      </p:sp>
      <p:sp>
        <p:nvSpPr>
          <p:cNvPr id="37" name="Shape 35"/>
          <p:cNvSpPr/>
          <p:nvPr/>
        </p:nvSpPr>
        <p:spPr>
          <a:xfrm>
            <a:off x="5925312" y="4389120"/>
            <a:ext cx="2743200" cy="246888"/>
          </a:xfrm>
          <a:prstGeom prst="rect">
            <a:avLst/>
          </a:prstGeom>
          <a:solidFill>
            <a:srgbClr val="162040"/>
          </a:solidFill>
          <a:ln w="12700">
            <a:solidFill>
              <a:srgbClr val="1A2A5E"/>
            </a:solidFill>
            <a:prstDash val="solid"/>
          </a:ln>
        </p:spPr>
        <p:txBody>
          <a:bodyPr/>
          <a:lstStyle/>
          <a:p>
            <a:endParaRPr lang="en-JP"/>
          </a:p>
        </p:txBody>
      </p:sp>
      <p:sp>
        <p:nvSpPr>
          <p:cNvPr id="38" name="Text 36"/>
          <p:cNvSpPr/>
          <p:nvPr/>
        </p:nvSpPr>
        <p:spPr>
          <a:xfrm>
            <a:off x="6016752" y="4425696"/>
            <a:ext cx="2560320" cy="18288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400+ NYC media contacts</a:t>
            </a:r>
            <a:endParaRPr lang="en-US" sz="900" dirty="0"/>
          </a:p>
        </p:txBody>
      </p:sp>
      <p:sp>
        <p:nvSpPr>
          <p:cNvPr id="39" name="Shape 37"/>
          <p:cNvSpPr/>
          <p:nvPr/>
        </p:nvSpPr>
        <p:spPr>
          <a:xfrm>
            <a:off x="5925312" y="4663440"/>
            <a:ext cx="2743200" cy="246888"/>
          </a:xfrm>
          <a:prstGeom prst="rect">
            <a:avLst/>
          </a:prstGeom>
          <a:solidFill>
            <a:srgbClr val="142044"/>
          </a:solidFill>
          <a:ln w="12700">
            <a:solidFill>
              <a:srgbClr val="1A2A5E"/>
            </a:solidFill>
            <a:prstDash val="solid"/>
          </a:ln>
        </p:spPr>
        <p:txBody>
          <a:bodyPr/>
          <a:lstStyle/>
          <a:p>
            <a:endParaRPr lang="en-JP"/>
          </a:p>
        </p:txBody>
      </p:sp>
      <p:sp>
        <p:nvSpPr>
          <p:cNvPr id="40" name="Text 38"/>
          <p:cNvSpPr/>
          <p:nvPr/>
        </p:nvSpPr>
        <p:spPr>
          <a:xfrm>
            <a:off x="6016752" y="4700016"/>
            <a:ext cx="2560320" cy="18288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Social: IG, TikTok, Facebook</a:t>
            </a:r>
            <a:endParaRPr lang="en-US" sz="900" dirty="0"/>
          </a:p>
        </p:txBody>
      </p:sp>
      <p:sp>
        <p:nvSpPr>
          <p:cNvPr id="41" name="Text 39"/>
          <p:cNvSpPr/>
          <p:nvPr/>
        </p:nvSpPr>
        <p:spPr>
          <a:xfrm>
            <a:off x="5925312" y="4919472"/>
            <a:ext cx="2743200" cy="182880"/>
          </a:xfrm>
          <a:prstGeom prst="rect">
            <a:avLst/>
          </a:prstGeom>
          <a:noFill/>
          <a:ln/>
        </p:spPr>
        <p:txBody>
          <a:bodyPr wrap="square" lIns="0" tIns="0" rIns="0" bIns="0" rtlCol="0" anchor="ctr"/>
          <a:lstStyle/>
          <a:p>
            <a:pPr marL="0" indent="0" algn="ctr">
              <a:buNone/>
            </a:pPr>
            <a:r>
              <a:rPr lang="en-US" sz="800" b="1" dirty="0">
                <a:solidFill>
                  <a:srgbClr val="C9A84C"/>
                </a:solidFill>
                <a:latin typeface="Calibri" pitchFamily="34" charset="0"/>
                <a:ea typeface="Calibri" pitchFamily="34" charset="-122"/>
                <a:cs typeface="Calibri" pitchFamily="34" charset="-120"/>
              </a:rPr>
              <a:t>www.hitechmoda.com</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A152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Text 2"/>
          <p:cNvSpPr/>
          <p:nvPr/>
        </p:nvSpPr>
        <p:spPr>
          <a:xfrm>
            <a:off x="365760" y="182880"/>
            <a:ext cx="54864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PROGRAM SCHEDULE</a:t>
            </a:r>
            <a:endParaRPr lang="en-US" sz="900" dirty="0"/>
          </a:p>
        </p:txBody>
      </p:sp>
      <p:sp>
        <p:nvSpPr>
          <p:cNvPr id="5" name="Text 3"/>
          <p:cNvSpPr/>
          <p:nvPr/>
        </p:nvSpPr>
        <p:spPr>
          <a:xfrm>
            <a:off x="365760" y="457200"/>
            <a:ext cx="822960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6-Day Program — Tokyo 2026</a:t>
            </a:r>
            <a:endParaRPr lang="en-US" sz="3200" dirty="0"/>
          </a:p>
        </p:txBody>
      </p:sp>
      <p:sp>
        <p:nvSpPr>
          <p:cNvPr id="6" name="Text 4"/>
          <p:cNvSpPr/>
          <p:nvPr/>
        </p:nvSpPr>
        <p:spPr>
          <a:xfrm>
            <a:off x="365760" y="1005840"/>
            <a:ext cx="8229600" cy="256032"/>
          </a:xfrm>
          <a:prstGeom prst="rect">
            <a:avLst/>
          </a:prstGeom>
          <a:noFill/>
          <a:ln/>
        </p:spPr>
        <p:txBody>
          <a:bodyPr wrap="square" lIns="0" tIns="0" rIns="0" bIns="0" rtlCol="0" anchor="ctr"/>
          <a:lstStyle/>
          <a:p>
            <a:pPr marL="0" indent="0">
              <a:buNone/>
            </a:pPr>
            <a:r>
              <a:rPr lang="en-US" sz="1100" i="1" dirty="0">
                <a:solidFill>
                  <a:srgbClr val="C9A84C"/>
                </a:solidFill>
                <a:latin typeface="Calibri" pitchFamily="34" charset="0"/>
                <a:ea typeface="Calibri" pitchFamily="34" charset="-122"/>
                <a:cs typeface="Calibri" pitchFamily="34" charset="-120"/>
              </a:rPr>
              <a:t>16 – 21 June 2026  •  Tokyo, Japan</a:t>
            </a:r>
            <a:endParaRPr lang="en-US" sz="1100" dirty="0"/>
          </a:p>
        </p:txBody>
      </p:sp>
      <p:sp>
        <p:nvSpPr>
          <p:cNvPr id="7" name="Shape 5"/>
          <p:cNvSpPr/>
          <p:nvPr/>
        </p:nvSpPr>
        <p:spPr>
          <a:xfrm>
            <a:off x="274320" y="1353312"/>
            <a:ext cx="1353312" cy="3639312"/>
          </a:xfrm>
          <a:prstGeom prst="rect">
            <a:avLst/>
          </a:prstGeom>
          <a:solidFill>
            <a:srgbClr val="1C3A6E"/>
          </a:solidFill>
          <a:ln w="12700">
            <a:solidFill>
              <a:srgbClr val="1C3A6E"/>
            </a:solidFill>
            <a:prstDash val="solid"/>
          </a:ln>
        </p:spPr>
        <p:txBody>
          <a:bodyPr/>
          <a:lstStyle/>
          <a:p>
            <a:endParaRPr lang="en-JP"/>
          </a:p>
        </p:txBody>
      </p:sp>
      <p:sp>
        <p:nvSpPr>
          <p:cNvPr id="8" name="Shape 6"/>
          <p:cNvSpPr/>
          <p:nvPr/>
        </p:nvSpPr>
        <p:spPr>
          <a:xfrm>
            <a:off x="274320" y="1353312"/>
            <a:ext cx="1353312" cy="64008"/>
          </a:xfrm>
          <a:prstGeom prst="rect">
            <a:avLst/>
          </a:prstGeom>
          <a:solidFill>
            <a:srgbClr val="C9A84C"/>
          </a:solidFill>
          <a:ln w="12700">
            <a:solidFill>
              <a:srgbClr val="C9A84C"/>
            </a:solidFill>
            <a:prstDash val="solid"/>
          </a:ln>
        </p:spPr>
        <p:txBody>
          <a:bodyPr/>
          <a:lstStyle/>
          <a:p>
            <a:endParaRPr lang="en-JP"/>
          </a:p>
        </p:txBody>
      </p:sp>
      <p:sp>
        <p:nvSpPr>
          <p:cNvPr id="9" name="Text 7"/>
          <p:cNvSpPr/>
          <p:nvPr/>
        </p:nvSpPr>
        <p:spPr>
          <a:xfrm>
            <a:off x="320040" y="1444752"/>
            <a:ext cx="1261872" cy="201168"/>
          </a:xfrm>
          <a:prstGeom prst="rect">
            <a:avLst/>
          </a:prstGeom>
          <a:noFill/>
          <a:ln/>
        </p:spPr>
        <p:txBody>
          <a:bodyPr wrap="square" lIns="0" tIns="0" rIns="0" bIns="0" rtlCol="0" anchor="ctr"/>
          <a:lstStyle/>
          <a:p>
            <a:pPr marL="0" indent="0" algn="ctr">
              <a:buNone/>
            </a:pPr>
            <a:r>
              <a:rPr lang="en-US" sz="800" b="1" kern="0" spc="200" dirty="0">
                <a:solidFill>
                  <a:srgbClr val="D8D8D8"/>
                </a:solidFill>
                <a:latin typeface="Calibri" pitchFamily="34" charset="0"/>
                <a:ea typeface="Calibri" pitchFamily="34" charset="-122"/>
                <a:cs typeface="Calibri" pitchFamily="34" charset="-120"/>
              </a:rPr>
              <a:t>DAY</a:t>
            </a:r>
            <a:endParaRPr lang="en-US" sz="800" dirty="0"/>
          </a:p>
        </p:txBody>
      </p:sp>
      <p:sp>
        <p:nvSpPr>
          <p:cNvPr id="10" name="Text 8"/>
          <p:cNvSpPr/>
          <p:nvPr/>
        </p:nvSpPr>
        <p:spPr>
          <a:xfrm>
            <a:off x="320040" y="1609344"/>
            <a:ext cx="1261872" cy="59436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01</a:t>
            </a:r>
            <a:endParaRPr lang="en-US" sz="4000" dirty="0"/>
          </a:p>
        </p:txBody>
      </p:sp>
      <p:sp>
        <p:nvSpPr>
          <p:cNvPr id="11" name="Shape 9"/>
          <p:cNvSpPr/>
          <p:nvPr/>
        </p:nvSpPr>
        <p:spPr>
          <a:xfrm>
            <a:off x="457200" y="2212848"/>
            <a:ext cx="987552" cy="36576"/>
          </a:xfrm>
          <a:prstGeom prst="rect">
            <a:avLst/>
          </a:prstGeom>
          <a:solidFill>
            <a:srgbClr val="C9A84C"/>
          </a:solidFill>
          <a:ln w="12700">
            <a:solidFill>
              <a:srgbClr val="C9A84C"/>
            </a:solidFill>
            <a:prstDash val="solid"/>
          </a:ln>
        </p:spPr>
        <p:txBody>
          <a:bodyPr/>
          <a:lstStyle/>
          <a:p>
            <a:endParaRPr lang="en-JP"/>
          </a:p>
        </p:txBody>
      </p:sp>
      <p:sp>
        <p:nvSpPr>
          <p:cNvPr id="12" name="Text 10"/>
          <p:cNvSpPr/>
          <p:nvPr/>
        </p:nvSpPr>
        <p:spPr>
          <a:xfrm>
            <a:off x="320040" y="2286000"/>
            <a:ext cx="1261872" cy="228600"/>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16 JUN</a:t>
            </a:r>
            <a:endParaRPr lang="en-US" sz="900" dirty="0"/>
          </a:p>
        </p:txBody>
      </p:sp>
      <p:sp>
        <p:nvSpPr>
          <p:cNvPr id="13" name="Text 11"/>
          <p:cNvSpPr/>
          <p:nvPr/>
        </p:nvSpPr>
        <p:spPr>
          <a:xfrm>
            <a:off x="320040" y="2542032"/>
            <a:ext cx="1261872"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ARRIVAL</a:t>
            </a:r>
            <a:endParaRPr lang="en-US" sz="1000" dirty="0"/>
          </a:p>
        </p:txBody>
      </p:sp>
      <p:sp>
        <p:nvSpPr>
          <p:cNvPr id="14" name="Shape 12"/>
          <p:cNvSpPr/>
          <p:nvPr/>
        </p:nvSpPr>
        <p:spPr>
          <a:xfrm>
            <a:off x="411480" y="3017520"/>
            <a:ext cx="1078992" cy="27432"/>
          </a:xfrm>
          <a:prstGeom prst="rect">
            <a:avLst/>
          </a:prstGeom>
          <a:solidFill>
            <a:srgbClr val="FFFFFF">
              <a:alpha val="30000"/>
            </a:srgbClr>
          </a:solidFill>
          <a:ln w="12700">
            <a:solidFill>
              <a:srgbClr val="FFFFFF">
                <a:alpha val="30000"/>
              </a:srgbClr>
            </a:solidFill>
            <a:prstDash val="solid"/>
          </a:ln>
        </p:spPr>
        <p:txBody>
          <a:bodyPr/>
          <a:lstStyle/>
          <a:p>
            <a:endParaRPr lang="en-JP"/>
          </a:p>
        </p:txBody>
      </p:sp>
      <p:sp>
        <p:nvSpPr>
          <p:cNvPr id="15" name="Text 13"/>
          <p:cNvSpPr/>
          <p:nvPr/>
        </p:nvSpPr>
        <p:spPr>
          <a:xfrm>
            <a:off x="329184" y="3127248"/>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Airport meet &amp; greet</a:t>
            </a:r>
            <a:endParaRPr lang="en-US" sz="850" dirty="0"/>
          </a:p>
        </p:txBody>
      </p:sp>
      <p:sp>
        <p:nvSpPr>
          <p:cNvPr id="16" name="Text 14"/>
          <p:cNvSpPr/>
          <p:nvPr/>
        </p:nvSpPr>
        <p:spPr>
          <a:xfrm>
            <a:off x="329184" y="3575304"/>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Hilton Tokyo Bay check-in</a:t>
            </a:r>
            <a:endParaRPr lang="en-US" sz="850" dirty="0"/>
          </a:p>
        </p:txBody>
      </p:sp>
      <p:sp>
        <p:nvSpPr>
          <p:cNvPr id="17" name="Text 15"/>
          <p:cNvSpPr/>
          <p:nvPr/>
        </p:nvSpPr>
        <p:spPr>
          <a:xfrm>
            <a:off x="329184" y="4023360"/>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Welcome briefing</a:t>
            </a:r>
            <a:endParaRPr lang="en-US" sz="850" dirty="0"/>
          </a:p>
        </p:txBody>
      </p:sp>
      <p:sp>
        <p:nvSpPr>
          <p:cNvPr id="18" name="Shape 16"/>
          <p:cNvSpPr/>
          <p:nvPr/>
        </p:nvSpPr>
        <p:spPr>
          <a:xfrm>
            <a:off x="1719072" y="1353312"/>
            <a:ext cx="1353312" cy="3639312"/>
          </a:xfrm>
          <a:prstGeom prst="rect">
            <a:avLst/>
          </a:prstGeom>
          <a:solidFill>
            <a:srgbClr val="1C3A6E"/>
          </a:solidFill>
          <a:ln w="12700">
            <a:solidFill>
              <a:srgbClr val="1C3A6E"/>
            </a:solidFill>
            <a:prstDash val="solid"/>
          </a:ln>
        </p:spPr>
        <p:txBody>
          <a:bodyPr/>
          <a:lstStyle/>
          <a:p>
            <a:endParaRPr lang="en-JP"/>
          </a:p>
        </p:txBody>
      </p:sp>
      <p:sp>
        <p:nvSpPr>
          <p:cNvPr id="19" name="Shape 17"/>
          <p:cNvSpPr/>
          <p:nvPr/>
        </p:nvSpPr>
        <p:spPr>
          <a:xfrm>
            <a:off x="1719072" y="1353312"/>
            <a:ext cx="1353312" cy="64008"/>
          </a:xfrm>
          <a:prstGeom prst="rect">
            <a:avLst/>
          </a:prstGeom>
          <a:solidFill>
            <a:srgbClr val="C9A84C"/>
          </a:solidFill>
          <a:ln w="12700">
            <a:solidFill>
              <a:srgbClr val="C9A84C"/>
            </a:solidFill>
            <a:prstDash val="solid"/>
          </a:ln>
        </p:spPr>
        <p:txBody>
          <a:bodyPr/>
          <a:lstStyle/>
          <a:p>
            <a:endParaRPr lang="en-JP"/>
          </a:p>
        </p:txBody>
      </p:sp>
      <p:sp>
        <p:nvSpPr>
          <p:cNvPr id="20" name="Text 18"/>
          <p:cNvSpPr/>
          <p:nvPr/>
        </p:nvSpPr>
        <p:spPr>
          <a:xfrm>
            <a:off x="1764792" y="1444752"/>
            <a:ext cx="1261872" cy="201168"/>
          </a:xfrm>
          <a:prstGeom prst="rect">
            <a:avLst/>
          </a:prstGeom>
          <a:noFill/>
          <a:ln/>
        </p:spPr>
        <p:txBody>
          <a:bodyPr wrap="square" lIns="0" tIns="0" rIns="0" bIns="0" rtlCol="0" anchor="ctr"/>
          <a:lstStyle/>
          <a:p>
            <a:pPr marL="0" indent="0" algn="ctr">
              <a:buNone/>
            </a:pPr>
            <a:r>
              <a:rPr lang="en-US" sz="800" b="1" kern="0" spc="200" dirty="0">
                <a:solidFill>
                  <a:srgbClr val="D8D8D8"/>
                </a:solidFill>
                <a:latin typeface="Calibri" pitchFamily="34" charset="0"/>
                <a:ea typeface="Calibri" pitchFamily="34" charset="-122"/>
                <a:cs typeface="Calibri" pitchFamily="34" charset="-120"/>
              </a:rPr>
              <a:t>DAY</a:t>
            </a:r>
            <a:endParaRPr lang="en-US" sz="800" dirty="0"/>
          </a:p>
        </p:txBody>
      </p:sp>
      <p:sp>
        <p:nvSpPr>
          <p:cNvPr id="21" name="Text 19"/>
          <p:cNvSpPr/>
          <p:nvPr/>
        </p:nvSpPr>
        <p:spPr>
          <a:xfrm>
            <a:off x="1764792" y="1609344"/>
            <a:ext cx="1261872" cy="59436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02</a:t>
            </a:r>
            <a:endParaRPr lang="en-US" sz="4000" dirty="0"/>
          </a:p>
        </p:txBody>
      </p:sp>
      <p:sp>
        <p:nvSpPr>
          <p:cNvPr id="22" name="Shape 20"/>
          <p:cNvSpPr/>
          <p:nvPr/>
        </p:nvSpPr>
        <p:spPr>
          <a:xfrm>
            <a:off x="1901952" y="2212848"/>
            <a:ext cx="987552" cy="36576"/>
          </a:xfrm>
          <a:prstGeom prst="rect">
            <a:avLst/>
          </a:prstGeom>
          <a:solidFill>
            <a:srgbClr val="C9A84C"/>
          </a:solidFill>
          <a:ln w="12700">
            <a:solidFill>
              <a:srgbClr val="C9A84C"/>
            </a:solidFill>
            <a:prstDash val="solid"/>
          </a:ln>
        </p:spPr>
        <p:txBody>
          <a:bodyPr/>
          <a:lstStyle/>
          <a:p>
            <a:endParaRPr lang="en-JP"/>
          </a:p>
        </p:txBody>
      </p:sp>
      <p:sp>
        <p:nvSpPr>
          <p:cNvPr id="23" name="Text 21"/>
          <p:cNvSpPr/>
          <p:nvPr/>
        </p:nvSpPr>
        <p:spPr>
          <a:xfrm>
            <a:off x="1764792" y="2286000"/>
            <a:ext cx="1261872" cy="228600"/>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17 JUN</a:t>
            </a:r>
            <a:endParaRPr lang="en-US" sz="900" dirty="0"/>
          </a:p>
        </p:txBody>
      </p:sp>
      <p:sp>
        <p:nvSpPr>
          <p:cNvPr id="24" name="Text 22"/>
          <p:cNvSpPr/>
          <p:nvPr/>
        </p:nvSpPr>
        <p:spPr>
          <a:xfrm>
            <a:off x="1764792" y="2542032"/>
            <a:ext cx="1261872"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TOKYO</a:t>
            </a:r>
            <a:endParaRPr lang="en-US" sz="1000" dirty="0"/>
          </a:p>
        </p:txBody>
      </p:sp>
      <p:sp>
        <p:nvSpPr>
          <p:cNvPr id="25" name="Shape 23"/>
          <p:cNvSpPr/>
          <p:nvPr/>
        </p:nvSpPr>
        <p:spPr>
          <a:xfrm>
            <a:off x="1856232" y="3017520"/>
            <a:ext cx="1078992" cy="27432"/>
          </a:xfrm>
          <a:prstGeom prst="rect">
            <a:avLst/>
          </a:prstGeom>
          <a:solidFill>
            <a:srgbClr val="FFFFFF">
              <a:alpha val="30000"/>
            </a:srgbClr>
          </a:solidFill>
          <a:ln w="12700">
            <a:solidFill>
              <a:srgbClr val="FFFFFF">
                <a:alpha val="30000"/>
              </a:srgbClr>
            </a:solidFill>
            <a:prstDash val="solid"/>
          </a:ln>
        </p:spPr>
        <p:txBody>
          <a:bodyPr/>
          <a:lstStyle/>
          <a:p>
            <a:endParaRPr lang="en-JP"/>
          </a:p>
        </p:txBody>
      </p:sp>
      <p:sp>
        <p:nvSpPr>
          <p:cNvPr id="26" name="Text 24"/>
          <p:cNvSpPr/>
          <p:nvPr/>
        </p:nvSpPr>
        <p:spPr>
          <a:xfrm>
            <a:off x="1773936" y="3127248"/>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Senso-ji Temple</a:t>
            </a:r>
            <a:endParaRPr lang="en-US" sz="850" dirty="0"/>
          </a:p>
        </p:txBody>
      </p:sp>
      <p:sp>
        <p:nvSpPr>
          <p:cNvPr id="27" name="Text 25"/>
          <p:cNvSpPr/>
          <p:nvPr/>
        </p:nvSpPr>
        <p:spPr>
          <a:xfrm>
            <a:off x="1773936" y="3575304"/>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Tokyo Skytree</a:t>
            </a:r>
            <a:endParaRPr lang="en-US" sz="850" dirty="0"/>
          </a:p>
        </p:txBody>
      </p:sp>
      <p:sp>
        <p:nvSpPr>
          <p:cNvPr id="28" name="Text 26"/>
          <p:cNvSpPr/>
          <p:nvPr/>
        </p:nvSpPr>
        <p:spPr>
          <a:xfrm>
            <a:off x="1773936" y="4023360"/>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Shibuya Crossing • Ginza</a:t>
            </a:r>
            <a:endParaRPr lang="en-US" sz="850" dirty="0"/>
          </a:p>
        </p:txBody>
      </p:sp>
      <p:sp>
        <p:nvSpPr>
          <p:cNvPr id="29" name="Shape 27"/>
          <p:cNvSpPr/>
          <p:nvPr/>
        </p:nvSpPr>
        <p:spPr>
          <a:xfrm>
            <a:off x="3163824" y="1353312"/>
            <a:ext cx="1353312" cy="3639312"/>
          </a:xfrm>
          <a:prstGeom prst="rect">
            <a:avLst/>
          </a:prstGeom>
          <a:solidFill>
            <a:srgbClr val="CC2936"/>
          </a:solidFill>
          <a:ln w="12700">
            <a:solidFill>
              <a:srgbClr val="CC2936"/>
            </a:solidFill>
            <a:prstDash val="solid"/>
          </a:ln>
        </p:spPr>
        <p:txBody>
          <a:bodyPr/>
          <a:lstStyle/>
          <a:p>
            <a:endParaRPr lang="en-JP"/>
          </a:p>
        </p:txBody>
      </p:sp>
      <p:sp>
        <p:nvSpPr>
          <p:cNvPr id="30" name="Shape 28"/>
          <p:cNvSpPr/>
          <p:nvPr/>
        </p:nvSpPr>
        <p:spPr>
          <a:xfrm>
            <a:off x="3163824" y="1353312"/>
            <a:ext cx="1353312" cy="64008"/>
          </a:xfrm>
          <a:prstGeom prst="rect">
            <a:avLst/>
          </a:prstGeom>
          <a:solidFill>
            <a:srgbClr val="C9A84C"/>
          </a:solidFill>
          <a:ln w="12700">
            <a:solidFill>
              <a:srgbClr val="C9A84C"/>
            </a:solidFill>
            <a:prstDash val="solid"/>
          </a:ln>
        </p:spPr>
        <p:txBody>
          <a:bodyPr/>
          <a:lstStyle/>
          <a:p>
            <a:endParaRPr lang="en-JP"/>
          </a:p>
        </p:txBody>
      </p:sp>
      <p:sp>
        <p:nvSpPr>
          <p:cNvPr id="31" name="Text 29"/>
          <p:cNvSpPr/>
          <p:nvPr/>
        </p:nvSpPr>
        <p:spPr>
          <a:xfrm>
            <a:off x="3209544" y="1444752"/>
            <a:ext cx="1261872" cy="201168"/>
          </a:xfrm>
          <a:prstGeom prst="rect">
            <a:avLst/>
          </a:prstGeom>
          <a:noFill/>
          <a:ln/>
        </p:spPr>
        <p:txBody>
          <a:bodyPr wrap="square" lIns="0" tIns="0" rIns="0" bIns="0" rtlCol="0" anchor="ctr"/>
          <a:lstStyle/>
          <a:p>
            <a:pPr marL="0" indent="0" algn="ctr">
              <a:buNone/>
            </a:pPr>
            <a:r>
              <a:rPr lang="en-US" sz="800" b="1" kern="0" spc="200" dirty="0">
                <a:solidFill>
                  <a:srgbClr val="D8D8D8"/>
                </a:solidFill>
                <a:latin typeface="Calibri" pitchFamily="34" charset="0"/>
                <a:ea typeface="Calibri" pitchFamily="34" charset="-122"/>
                <a:cs typeface="Calibri" pitchFamily="34" charset="-120"/>
              </a:rPr>
              <a:t>DAY</a:t>
            </a:r>
            <a:endParaRPr lang="en-US" sz="800" dirty="0"/>
          </a:p>
        </p:txBody>
      </p:sp>
      <p:sp>
        <p:nvSpPr>
          <p:cNvPr id="32" name="Text 30"/>
          <p:cNvSpPr/>
          <p:nvPr/>
        </p:nvSpPr>
        <p:spPr>
          <a:xfrm>
            <a:off x="3209544" y="1609344"/>
            <a:ext cx="1261872" cy="59436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03</a:t>
            </a:r>
            <a:endParaRPr lang="en-US" sz="4000" dirty="0"/>
          </a:p>
        </p:txBody>
      </p:sp>
      <p:sp>
        <p:nvSpPr>
          <p:cNvPr id="33" name="Shape 31"/>
          <p:cNvSpPr/>
          <p:nvPr/>
        </p:nvSpPr>
        <p:spPr>
          <a:xfrm>
            <a:off x="3346704" y="2212848"/>
            <a:ext cx="987552" cy="36576"/>
          </a:xfrm>
          <a:prstGeom prst="rect">
            <a:avLst/>
          </a:prstGeom>
          <a:solidFill>
            <a:srgbClr val="C9A84C"/>
          </a:solidFill>
          <a:ln w="12700">
            <a:solidFill>
              <a:srgbClr val="C9A84C"/>
            </a:solidFill>
            <a:prstDash val="solid"/>
          </a:ln>
        </p:spPr>
        <p:txBody>
          <a:bodyPr/>
          <a:lstStyle/>
          <a:p>
            <a:endParaRPr lang="en-JP"/>
          </a:p>
        </p:txBody>
      </p:sp>
      <p:sp>
        <p:nvSpPr>
          <p:cNvPr id="34" name="Text 32"/>
          <p:cNvSpPr/>
          <p:nvPr/>
        </p:nvSpPr>
        <p:spPr>
          <a:xfrm>
            <a:off x="3209544" y="2286000"/>
            <a:ext cx="1261872" cy="228600"/>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18 JUN</a:t>
            </a:r>
            <a:endParaRPr lang="en-US" sz="900" dirty="0"/>
          </a:p>
        </p:txBody>
      </p:sp>
      <p:sp>
        <p:nvSpPr>
          <p:cNvPr id="35" name="Text 33"/>
          <p:cNvSpPr/>
          <p:nvPr/>
        </p:nvSpPr>
        <p:spPr>
          <a:xfrm>
            <a:off x="3209544" y="2542032"/>
            <a:ext cx="1261872"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FASHION SHOW ★</a:t>
            </a:r>
            <a:endParaRPr lang="en-US" sz="1000" dirty="0"/>
          </a:p>
        </p:txBody>
      </p:sp>
      <p:sp>
        <p:nvSpPr>
          <p:cNvPr id="36" name="Shape 34"/>
          <p:cNvSpPr/>
          <p:nvPr/>
        </p:nvSpPr>
        <p:spPr>
          <a:xfrm>
            <a:off x="3300984" y="3017520"/>
            <a:ext cx="1078992" cy="27432"/>
          </a:xfrm>
          <a:prstGeom prst="rect">
            <a:avLst/>
          </a:prstGeom>
          <a:solidFill>
            <a:srgbClr val="FFFFFF">
              <a:alpha val="30000"/>
            </a:srgbClr>
          </a:solidFill>
          <a:ln w="12700">
            <a:solidFill>
              <a:srgbClr val="FFFFFF">
                <a:alpha val="30000"/>
              </a:srgbClr>
            </a:solidFill>
            <a:prstDash val="solid"/>
          </a:ln>
        </p:spPr>
        <p:txBody>
          <a:bodyPr/>
          <a:lstStyle/>
          <a:p>
            <a:endParaRPr lang="en-JP"/>
          </a:p>
        </p:txBody>
      </p:sp>
      <p:sp>
        <p:nvSpPr>
          <p:cNvPr id="37" name="Text 35"/>
          <p:cNvSpPr/>
          <p:nvPr/>
        </p:nvSpPr>
        <p:spPr>
          <a:xfrm>
            <a:off x="3218688" y="3127248"/>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Chapel PrimaLuce</a:t>
            </a:r>
            <a:endParaRPr lang="en-US" sz="850" dirty="0"/>
          </a:p>
        </p:txBody>
      </p:sp>
      <p:sp>
        <p:nvSpPr>
          <p:cNvPr id="38" name="Text 36"/>
          <p:cNvSpPr/>
          <p:nvPr/>
        </p:nvSpPr>
        <p:spPr>
          <a:xfrm>
            <a:off x="3218688" y="3575304"/>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Runway Show</a:t>
            </a:r>
            <a:endParaRPr lang="en-US" sz="850" dirty="0"/>
          </a:p>
        </p:txBody>
      </p:sp>
      <p:sp>
        <p:nvSpPr>
          <p:cNvPr id="39" name="Text 37"/>
          <p:cNvSpPr/>
          <p:nvPr/>
        </p:nvSpPr>
        <p:spPr>
          <a:xfrm>
            <a:off x="3218688" y="4023360"/>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Media &amp; Networking</a:t>
            </a:r>
            <a:endParaRPr lang="en-US" sz="850" dirty="0"/>
          </a:p>
        </p:txBody>
      </p:sp>
      <p:sp>
        <p:nvSpPr>
          <p:cNvPr id="40" name="Shape 38"/>
          <p:cNvSpPr/>
          <p:nvPr/>
        </p:nvSpPr>
        <p:spPr>
          <a:xfrm>
            <a:off x="4608576" y="1353312"/>
            <a:ext cx="1353312" cy="3639312"/>
          </a:xfrm>
          <a:prstGeom prst="rect">
            <a:avLst/>
          </a:prstGeom>
          <a:solidFill>
            <a:srgbClr val="1E6B3A"/>
          </a:solidFill>
          <a:ln w="12700">
            <a:solidFill>
              <a:srgbClr val="1E6B3A"/>
            </a:solidFill>
            <a:prstDash val="solid"/>
          </a:ln>
        </p:spPr>
        <p:txBody>
          <a:bodyPr/>
          <a:lstStyle/>
          <a:p>
            <a:endParaRPr lang="en-JP"/>
          </a:p>
        </p:txBody>
      </p:sp>
      <p:sp>
        <p:nvSpPr>
          <p:cNvPr id="41" name="Shape 39"/>
          <p:cNvSpPr/>
          <p:nvPr/>
        </p:nvSpPr>
        <p:spPr>
          <a:xfrm>
            <a:off x="4608576" y="1353312"/>
            <a:ext cx="1353312" cy="64008"/>
          </a:xfrm>
          <a:prstGeom prst="rect">
            <a:avLst/>
          </a:prstGeom>
          <a:solidFill>
            <a:srgbClr val="C9A84C"/>
          </a:solidFill>
          <a:ln w="12700">
            <a:solidFill>
              <a:srgbClr val="C9A84C"/>
            </a:solidFill>
            <a:prstDash val="solid"/>
          </a:ln>
        </p:spPr>
        <p:txBody>
          <a:bodyPr/>
          <a:lstStyle/>
          <a:p>
            <a:endParaRPr lang="en-JP"/>
          </a:p>
        </p:txBody>
      </p:sp>
      <p:sp>
        <p:nvSpPr>
          <p:cNvPr id="42" name="Text 40"/>
          <p:cNvSpPr/>
          <p:nvPr/>
        </p:nvSpPr>
        <p:spPr>
          <a:xfrm>
            <a:off x="4654296" y="1444752"/>
            <a:ext cx="1261872" cy="201168"/>
          </a:xfrm>
          <a:prstGeom prst="rect">
            <a:avLst/>
          </a:prstGeom>
          <a:noFill/>
          <a:ln/>
        </p:spPr>
        <p:txBody>
          <a:bodyPr wrap="square" lIns="0" tIns="0" rIns="0" bIns="0" rtlCol="0" anchor="ctr"/>
          <a:lstStyle/>
          <a:p>
            <a:pPr marL="0" indent="0" algn="ctr">
              <a:buNone/>
            </a:pPr>
            <a:r>
              <a:rPr lang="en-US" sz="800" b="1" kern="0" spc="200" dirty="0">
                <a:solidFill>
                  <a:srgbClr val="D8D8D8"/>
                </a:solidFill>
                <a:latin typeface="Calibri" pitchFamily="34" charset="0"/>
                <a:ea typeface="Calibri" pitchFamily="34" charset="-122"/>
                <a:cs typeface="Calibri" pitchFamily="34" charset="-120"/>
              </a:rPr>
              <a:t>DAY</a:t>
            </a:r>
            <a:endParaRPr lang="en-US" sz="800" dirty="0"/>
          </a:p>
        </p:txBody>
      </p:sp>
      <p:sp>
        <p:nvSpPr>
          <p:cNvPr id="43" name="Text 41"/>
          <p:cNvSpPr/>
          <p:nvPr/>
        </p:nvSpPr>
        <p:spPr>
          <a:xfrm>
            <a:off x="4654296" y="1609344"/>
            <a:ext cx="1261872" cy="59436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04</a:t>
            </a:r>
            <a:endParaRPr lang="en-US" sz="4000" dirty="0"/>
          </a:p>
        </p:txBody>
      </p:sp>
      <p:sp>
        <p:nvSpPr>
          <p:cNvPr id="44" name="Shape 42"/>
          <p:cNvSpPr/>
          <p:nvPr/>
        </p:nvSpPr>
        <p:spPr>
          <a:xfrm>
            <a:off x="4791456" y="2212848"/>
            <a:ext cx="987552" cy="36576"/>
          </a:xfrm>
          <a:prstGeom prst="rect">
            <a:avLst/>
          </a:prstGeom>
          <a:solidFill>
            <a:srgbClr val="C9A84C"/>
          </a:solidFill>
          <a:ln w="12700">
            <a:solidFill>
              <a:srgbClr val="C9A84C"/>
            </a:solidFill>
            <a:prstDash val="solid"/>
          </a:ln>
        </p:spPr>
        <p:txBody>
          <a:bodyPr/>
          <a:lstStyle/>
          <a:p>
            <a:endParaRPr lang="en-JP"/>
          </a:p>
        </p:txBody>
      </p:sp>
      <p:sp>
        <p:nvSpPr>
          <p:cNvPr id="45" name="Text 43"/>
          <p:cNvSpPr/>
          <p:nvPr/>
        </p:nvSpPr>
        <p:spPr>
          <a:xfrm>
            <a:off x="4654296" y="2286000"/>
            <a:ext cx="1261872" cy="228600"/>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19 JUN</a:t>
            </a:r>
            <a:endParaRPr lang="en-US" sz="900" dirty="0"/>
          </a:p>
        </p:txBody>
      </p:sp>
      <p:sp>
        <p:nvSpPr>
          <p:cNvPr id="46" name="Text 44"/>
          <p:cNvSpPr/>
          <p:nvPr/>
        </p:nvSpPr>
        <p:spPr>
          <a:xfrm>
            <a:off x="4654296" y="2542032"/>
            <a:ext cx="1261872"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MT. FUJI</a:t>
            </a:r>
            <a:endParaRPr lang="en-US" sz="1000" dirty="0"/>
          </a:p>
        </p:txBody>
      </p:sp>
      <p:sp>
        <p:nvSpPr>
          <p:cNvPr id="47" name="Shape 45"/>
          <p:cNvSpPr/>
          <p:nvPr/>
        </p:nvSpPr>
        <p:spPr>
          <a:xfrm>
            <a:off x="4745736" y="3017520"/>
            <a:ext cx="1078992" cy="27432"/>
          </a:xfrm>
          <a:prstGeom prst="rect">
            <a:avLst/>
          </a:prstGeom>
          <a:solidFill>
            <a:srgbClr val="FFFFFF">
              <a:alpha val="30000"/>
            </a:srgbClr>
          </a:solidFill>
          <a:ln w="12700">
            <a:solidFill>
              <a:srgbClr val="FFFFFF">
                <a:alpha val="30000"/>
              </a:srgbClr>
            </a:solidFill>
            <a:prstDash val="solid"/>
          </a:ln>
        </p:spPr>
        <p:txBody>
          <a:bodyPr/>
          <a:lstStyle/>
          <a:p>
            <a:endParaRPr lang="en-JP"/>
          </a:p>
        </p:txBody>
      </p:sp>
      <p:sp>
        <p:nvSpPr>
          <p:cNvPr id="48" name="Text 46"/>
          <p:cNvSpPr/>
          <p:nvPr/>
        </p:nvSpPr>
        <p:spPr>
          <a:xfrm>
            <a:off x="4663440" y="3127248"/>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5th Station</a:t>
            </a:r>
            <a:endParaRPr lang="en-US" sz="850" dirty="0"/>
          </a:p>
        </p:txBody>
      </p:sp>
      <p:sp>
        <p:nvSpPr>
          <p:cNvPr id="49" name="Text 47"/>
          <p:cNvSpPr/>
          <p:nvPr/>
        </p:nvSpPr>
        <p:spPr>
          <a:xfrm>
            <a:off x="4663440" y="3575304"/>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Lake Ashi Cruise</a:t>
            </a:r>
            <a:endParaRPr lang="en-US" sz="850" dirty="0"/>
          </a:p>
        </p:txBody>
      </p:sp>
      <p:sp>
        <p:nvSpPr>
          <p:cNvPr id="50" name="Text 48"/>
          <p:cNvSpPr/>
          <p:nvPr/>
        </p:nvSpPr>
        <p:spPr>
          <a:xfrm>
            <a:off x="4663440" y="4023360"/>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Hakone Ropeway</a:t>
            </a:r>
            <a:endParaRPr lang="en-US" sz="850" dirty="0"/>
          </a:p>
        </p:txBody>
      </p:sp>
      <p:sp>
        <p:nvSpPr>
          <p:cNvPr id="51" name="Shape 49"/>
          <p:cNvSpPr/>
          <p:nvPr/>
        </p:nvSpPr>
        <p:spPr>
          <a:xfrm>
            <a:off x="6053328" y="1353312"/>
            <a:ext cx="1353312" cy="3639312"/>
          </a:xfrm>
          <a:prstGeom prst="rect">
            <a:avLst/>
          </a:prstGeom>
          <a:solidFill>
            <a:srgbClr val="4A2B8C"/>
          </a:solidFill>
          <a:ln w="12700">
            <a:solidFill>
              <a:srgbClr val="4A2B8C"/>
            </a:solidFill>
            <a:prstDash val="solid"/>
          </a:ln>
        </p:spPr>
        <p:txBody>
          <a:bodyPr/>
          <a:lstStyle/>
          <a:p>
            <a:endParaRPr lang="en-JP"/>
          </a:p>
        </p:txBody>
      </p:sp>
      <p:sp>
        <p:nvSpPr>
          <p:cNvPr id="52" name="Shape 50"/>
          <p:cNvSpPr/>
          <p:nvPr/>
        </p:nvSpPr>
        <p:spPr>
          <a:xfrm>
            <a:off x="6053328" y="1353312"/>
            <a:ext cx="1353312" cy="64008"/>
          </a:xfrm>
          <a:prstGeom prst="rect">
            <a:avLst/>
          </a:prstGeom>
          <a:solidFill>
            <a:srgbClr val="C9A84C"/>
          </a:solidFill>
          <a:ln w="12700">
            <a:solidFill>
              <a:srgbClr val="C9A84C"/>
            </a:solidFill>
            <a:prstDash val="solid"/>
          </a:ln>
        </p:spPr>
        <p:txBody>
          <a:bodyPr/>
          <a:lstStyle/>
          <a:p>
            <a:endParaRPr lang="en-JP"/>
          </a:p>
        </p:txBody>
      </p:sp>
      <p:sp>
        <p:nvSpPr>
          <p:cNvPr id="53" name="Text 51"/>
          <p:cNvSpPr/>
          <p:nvPr/>
        </p:nvSpPr>
        <p:spPr>
          <a:xfrm>
            <a:off x="6099048" y="1444752"/>
            <a:ext cx="1261872" cy="201168"/>
          </a:xfrm>
          <a:prstGeom prst="rect">
            <a:avLst/>
          </a:prstGeom>
          <a:noFill/>
          <a:ln/>
        </p:spPr>
        <p:txBody>
          <a:bodyPr wrap="square" lIns="0" tIns="0" rIns="0" bIns="0" rtlCol="0" anchor="ctr"/>
          <a:lstStyle/>
          <a:p>
            <a:pPr marL="0" indent="0" algn="ctr">
              <a:buNone/>
            </a:pPr>
            <a:r>
              <a:rPr lang="en-US" sz="800" b="1" kern="0" spc="200" dirty="0">
                <a:solidFill>
                  <a:srgbClr val="D8D8D8"/>
                </a:solidFill>
                <a:latin typeface="Calibri" pitchFamily="34" charset="0"/>
                <a:ea typeface="Calibri" pitchFamily="34" charset="-122"/>
                <a:cs typeface="Calibri" pitchFamily="34" charset="-120"/>
              </a:rPr>
              <a:t>DAY</a:t>
            </a:r>
            <a:endParaRPr lang="en-US" sz="800" dirty="0"/>
          </a:p>
        </p:txBody>
      </p:sp>
      <p:sp>
        <p:nvSpPr>
          <p:cNvPr id="54" name="Text 52"/>
          <p:cNvSpPr/>
          <p:nvPr/>
        </p:nvSpPr>
        <p:spPr>
          <a:xfrm>
            <a:off x="6099048" y="1609344"/>
            <a:ext cx="1261872" cy="59436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05</a:t>
            </a:r>
            <a:endParaRPr lang="en-US" sz="4000" dirty="0"/>
          </a:p>
        </p:txBody>
      </p:sp>
      <p:sp>
        <p:nvSpPr>
          <p:cNvPr id="55" name="Shape 53"/>
          <p:cNvSpPr/>
          <p:nvPr/>
        </p:nvSpPr>
        <p:spPr>
          <a:xfrm>
            <a:off x="6236208" y="2212848"/>
            <a:ext cx="987552" cy="36576"/>
          </a:xfrm>
          <a:prstGeom prst="rect">
            <a:avLst/>
          </a:prstGeom>
          <a:solidFill>
            <a:srgbClr val="C9A84C"/>
          </a:solidFill>
          <a:ln w="12700">
            <a:solidFill>
              <a:srgbClr val="C9A84C"/>
            </a:solidFill>
            <a:prstDash val="solid"/>
          </a:ln>
        </p:spPr>
        <p:txBody>
          <a:bodyPr/>
          <a:lstStyle/>
          <a:p>
            <a:endParaRPr lang="en-JP"/>
          </a:p>
        </p:txBody>
      </p:sp>
      <p:sp>
        <p:nvSpPr>
          <p:cNvPr id="56" name="Text 54"/>
          <p:cNvSpPr/>
          <p:nvPr/>
        </p:nvSpPr>
        <p:spPr>
          <a:xfrm>
            <a:off x="6099048" y="2286000"/>
            <a:ext cx="1261872" cy="228600"/>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20 JUN</a:t>
            </a:r>
            <a:endParaRPr lang="en-US" sz="900" dirty="0"/>
          </a:p>
        </p:txBody>
      </p:sp>
      <p:sp>
        <p:nvSpPr>
          <p:cNvPr id="57" name="Text 55"/>
          <p:cNvSpPr/>
          <p:nvPr/>
        </p:nvSpPr>
        <p:spPr>
          <a:xfrm>
            <a:off x="6099048" y="2542032"/>
            <a:ext cx="1261872"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DISNEYLAND</a:t>
            </a:r>
            <a:endParaRPr lang="en-US" sz="1000" dirty="0"/>
          </a:p>
        </p:txBody>
      </p:sp>
      <p:sp>
        <p:nvSpPr>
          <p:cNvPr id="58" name="Shape 56"/>
          <p:cNvSpPr/>
          <p:nvPr/>
        </p:nvSpPr>
        <p:spPr>
          <a:xfrm>
            <a:off x="6190488" y="3017520"/>
            <a:ext cx="1078992" cy="27432"/>
          </a:xfrm>
          <a:prstGeom prst="rect">
            <a:avLst/>
          </a:prstGeom>
          <a:solidFill>
            <a:srgbClr val="FFFFFF">
              <a:alpha val="30000"/>
            </a:srgbClr>
          </a:solidFill>
          <a:ln w="12700">
            <a:solidFill>
              <a:srgbClr val="FFFFFF">
                <a:alpha val="30000"/>
              </a:srgbClr>
            </a:solidFill>
            <a:prstDash val="solid"/>
          </a:ln>
        </p:spPr>
        <p:txBody>
          <a:bodyPr/>
          <a:lstStyle/>
          <a:p>
            <a:endParaRPr lang="en-JP"/>
          </a:p>
        </p:txBody>
      </p:sp>
      <p:sp>
        <p:nvSpPr>
          <p:cNvPr id="59" name="Text 57"/>
          <p:cNvSpPr/>
          <p:nvPr/>
        </p:nvSpPr>
        <p:spPr>
          <a:xfrm>
            <a:off x="6108192" y="3127248"/>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Tokyo Disneyland®</a:t>
            </a:r>
            <a:endParaRPr lang="en-US" sz="850" dirty="0"/>
          </a:p>
        </p:txBody>
      </p:sp>
      <p:sp>
        <p:nvSpPr>
          <p:cNvPr id="60" name="Text 58"/>
          <p:cNvSpPr/>
          <p:nvPr/>
        </p:nvSpPr>
        <p:spPr>
          <a:xfrm>
            <a:off x="6108192" y="3575304"/>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Optional Photoshoot</a:t>
            </a:r>
            <a:endParaRPr lang="en-US" sz="850" dirty="0"/>
          </a:p>
        </p:txBody>
      </p:sp>
      <p:sp>
        <p:nvSpPr>
          <p:cNvPr id="61" name="Text 59"/>
          <p:cNvSpPr/>
          <p:nvPr/>
        </p:nvSpPr>
        <p:spPr>
          <a:xfrm>
            <a:off x="6108192" y="4023360"/>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Group Dinner (TBC)</a:t>
            </a:r>
            <a:endParaRPr lang="en-US" sz="850" dirty="0"/>
          </a:p>
        </p:txBody>
      </p:sp>
      <p:sp>
        <p:nvSpPr>
          <p:cNvPr id="62" name="Shape 60"/>
          <p:cNvSpPr/>
          <p:nvPr/>
        </p:nvSpPr>
        <p:spPr>
          <a:xfrm>
            <a:off x="7498080" y="1353312"/>
            <a:ext cx="1353312" cy="3639312"/>
          </a:xfrm>
          <a:prstGeom prst="rect">
            <a:avLst/>
          </a:prstGeom>
          <a:solidFill>
            <a:srgbClr val="3A3A3A"/>
          </a:solidFill>
          <a:ln w="12700">
            <a:solidFill>
              <a:srgbClr val="3A3A3A"/>
            </a:solidFill>
            <a:prstDash val="solid"/>
          </a:ln>
        </p:spPr>
        <p:txBody>
          <a:bodyPr/>
          <a:lstStyle/>
          <a:p>
            <a:endParaRPr lang="en-JP"/>
          </a:p>
        </p:txBody>
      </p:sp>
      <p:sp>
        <p:nvSpPr>
          <p:cNvPr id="63" name="Shape 61"/>
          <p:cNvSpPr/>
          <p:nvPr/>
        </p:nvSpPr>
        <p:spPr>
          <a:xfrm>
            <a:off x="7498080" y="1353312"/>
            <a:ext cx="1353312" cy="64008"/>
          </a:xfrm>
          <a:prstGeom prst="rect">
            <a:avLst/>
          </a:prstGeom>
          <a:solidFill>
            <a:srgbClr val="C9A84C"/>
          </a:solidFill>
          <a:ln w="12700">
            <a:solidFill>
              <a:srgbClr val="C9A84C"/>
            </a:solidFill>
            <a:prstDash val="solid"/>
          </a:ln>
        </p:spPr>
        <p:txBody>
          <a:bodyPr/>
          <a:lstStyle/>
          <a:p>
            <a:endParaRPr lang="en-JP"/>
          </a:p>
        </p:txBody>
      </p:sp>
      <p:sp>
        <p:nvSpPr>
          <p:cNvPr id="64" name="Text 62"/>
          <p:cNvSpPr/>
          <p:nvPr/>
        </p:nvSpPr>
        <p:spPr>
          <a:xfrm>
            <a:off x="7543800" y="1444752"/>
            <a:ext cx="1261872" cy="201168"/>
          </a:xfrm>
          <a:prstGeom prst="rect">
            <a:avLst/>
          </a:prstGeom>
          <a:noFill/>
          <a:ln/>
        </p:spPr>
        <p:txBody>
          <a:bodyPr wrap="square" lIns="0" tIns="0" rIns="0" bIns="0" rtlCol="0" anchor="ctr"/>
          <a:lstStyle/>
          <a:p>
            <a:pPr marL="0" indent="0" algn="ctr">
              <a:buNone/>
            </a:pPr>
            <a:r>
              <a:rPr lang="en-US" sz="800" b="1" kern="0" spc="200" dirty="0">
                <a:solidFill>
                  <a:srgbClr val="D8D8D8"/>
                </a:solidFill>
                <a:latin typeface="Calibri" pitchFamily="34" charset="0"/>
                <a:ea typeface="Calibri" pitchFamily="34" charset="-122"/>
                <a:cs typeface="Calibri" pitchFamily="34" charset="-120"/>
              </a:rPr>
              <a:t>DAY</a:t>
            </a:r>
            <a:endParaRPr lang="en-US" sz="800" dirty="0"/>
          </a:p>
        </p:txBody>
      </p:sp>
      <p:sp>
        <p:nvSpPr>
          <p:cNvPr id="65" name="Text 63"/>
          <p:cNvSpPr/>
          <p:nvPr/>
        </p:nvSpPr>
        <p:spPr>
          <a:xfrm>
            <a:off x="7543800" y="1609344"/>
            <a:ext cx="1261872" cy="59436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06</a:t>
            </a:r>
            <a:endParaRPr lang="en-US" sz="4000" dirty="0"/>
          </a:p>
        </p:txBody>
      </p:sp>
      <p:sp>
        <p:nvSpPr>
          <p:cNvPr id="66" name="Shape 64"/>
          <p:cNvSpPr/>
          <p:nvPr/>
        </p:nvSpPr>
        <p:spPr>
          <a:xfrm>
            <a:off x="7680960" y="2212848"/>
            <a:ext cx="987552" cy="36576"/>
          </a:xfrm>
          <a:prstGeom prst="rect">
            <a:avLst/>
          </a:prstGeom>
          <a:solidFill>
            <a:srgbClr val="C9A84C"/>
          </a:solidFill>
          <a:ln w="12700">
            <a:solidFill>
              <a:srgbClr val="C9A84C"/>
            </a:solidFill>
            <a:prstDash val="solid"/>
          </a:ln>
        </p:spPr>
        <p:txBody>
          <a:bodyPr/>
          <a:lstStyle/>
          <a:p>
            <a:endParaRPr lang="en-JP"/>
          </a:p>
        </p:txBody>
      </p:sp>
      <p:sp>
        <p:nvSpPr>
          <p:cNvPr id="67" name="Text 65"/>
          <p:cNvSpPr/>
          <p:nvPr/>
        </p:nvSpPr>
        <p:spPr>
          <a:xfrm>
            <a:off x="7543800" y="2286000"/>
            <a:ext cx="1261872" cy="228600"/>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21 JUN</a:t>
            </a:r>
            <a:endParaRPr lang="en-US" sz="900" dirty="0"/>
          </a:p>
        </p:txBody>
      </p:sp>
      <p:sp>
        <p:nvSpPr>
          <p:cNvPr id="68" name="Text 66"/>
          <p:cNvSpPr/>
          <p:nvPr/>
        </p:nvSpPr>
        <p:spPr>
          <a:xfrm>
            <a:off x="7543800" y="2542032"/>
            <a:ext cx="1261872"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DEPARTURE</a:t>
            </a:r>
            <a:endParaRPr lang="en-US" sz="1000" dirty="0"/>
          </a:p>
        </p:txBody>
      </p:sp>
      <p:sp>
        <p:nvSpPr>
          <p:cNvPr id="69" name="Shape 67"/>
          <p:cNvSpPr/>
          <p:nvPr/>
        </p:nvSpPr>
        <p:spPr>
          <a:xfrm>
            <a:off x="7635240" y="3017520"/>
            <a:ext cx="1078992" cy="27432"/>
          </a:xfrm>
          <a:prstGeom prst="rect">
            <a:avLst/>
          </a:prstGeom>
          <a:solidFill>
            <a:srgbClr val="FFFFFF">
              <a:alpha val="30000"/>
            </a:srgbClr>
          </a:solidFill>
          <a:ln w="12700">
            <a:solidFill>
              <a:srgbClr val="FFFFFF">
                <a:alpha val="30000"/>
              </a:srgbClr>
            </a:solidFill>
            <a:prstDash val="solid"/>
          </a:ln>
        </p:spPr>
        <p:txBody>
          <a:bodyPr/>
          <a:lstStyle/>
          <a:p>
            <a:endParaRPr lang="en-JP"/>
          </a:p>
        </p:txBody>
      </p:sp>
      <p:sp>
        <p:nvSpPr>
          <p:cNvPr id="70" name="Text 68"/>
          <p:cNvSpPr/>
          <p:nvPr/>
        </p:nvSpPr>
        <p:spPr>
          <a:xfrm>
            <a:off x="7552944" y="3127248"/>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Breakfast &amp; Check-out</a:t>
            </a:r>
            <a:endParaRPr lang="en-US" sz="850" dirty="0"/>
          </a:p>
        </p:txBody>
      </p:sp>
      <p:sp>
        <p:nvSpPr>
          <p:cNvPr id="71" name="Text 69"/>
          <p:cNvSpPr/>
          <p:nvPr/>
        </p:nvSpPr>
        <p:spPr>
          <a:xfrm>
            <a:off x="7552944" y="3575304"/>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Airport Transfers</a:t>
            </a:r>
            <a:endParaRPr lang="en-US" sz="850" dirty="0"/>
          </a:p>
        </p:txBody>
      </p:sp>
      <p:sp>
        <p:nvSpPr>
          <p:cNvPr id="72" name="Text 70"/>
          <p:cNvSpPr/>
          <p:nvPr/>
        </p:nvSpPr>
        <p:spPr>
          <a:xfrm>
            <a:off x="7552944" y="4023360"/>
            <a:ext cx="1243584" cy="384048"/>
          </a:xfrm>
          <a:prstGeom prst="rect">
            <a:avLst/>
          </a:prstGeom>
          <a:noFill/>
          <a:ln/>
        </p:spPr>
        <p:txBody>
          <a:bodyPr wrap="square" lIns="0" tIns="0" rIns="0" bIns="0" rtlCol="0" anchor="ctr"/>
          <a:lstStyle/>
          <a:p>
            <a:pPr marL="0" indent="0" algn="ctr">
              <a:buNone/>
            </a:pPr>
            <a:r>
              <a:rPr lang="en-US" sz="850" dirty="0">
                <a:solidFill>
                  <a:srgbClr val="D8D8D8"/>
                </a:solidFill>
                <a:latin typeface="Calibri" pitchFamily="34" charset="0"/>
                <a:ea typeface="Calibri" pitchFamily="34" charset="-122"/>
                <a:cs typeface="Calibri" pitchFamily="34" charset="-120"/>
              </a:rPr>
              <a:t>Farewell</a:t>
            </a:r>
            <a:endParaRPr lang="en-US" sz="8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5F5F2"/>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D1B3E"/>
          </a:solidFill>
          <a:ln w="12700">
            <a:solidFill>
              <a:srgbClr val="0D1B3E"/>
            </a:solidFill>
            <a:prstDash val="solid"/>
          </a:ln>
        </p:spPr>
        <p:txBody>
          <a:bodyPr/>
          <a:lstStyle/>
          <a:p>
            <a:endParaRPr lang="en-JP"/>
          </a:p>
        </p:txBody>
      </p:sp>
      <p:sp>
        <p:nvSpPr>
          <p:cNvPr id="3" name="Shape 1"/>
          <p:cNvSpPr/>
          <p:nvPr/>
        </p:nvSpPr>
        <p:spPr>
          <a:xfrm>
            <a:off x="0" y="0"/>
            <a:ext cx="292608" cy="1005840"/>
          </a:xfrm>
          <a:prstGeom prst="rect">
            <a:avLst/>
          </a:prstGeom>
          <a:solidFill>
            <a:srgbClr val="CC2936"/>
          </a:solidFill>
          <a:ln w="12700">
            <a:solidFill>
              <a:srgbClr val="CC2936"/>
            </a:solidFill>
            <a:prstDash val="solid"/>
          </a:ln>
        </p:spPr>
        <p:txBody>
          <a:bodyPr/>
          <a:lstStyle/>
          <a:p>
            <a:endParaRPr lang="en-JP"/>
          </a:p>
        </p:txBody>
      </p:sp>
      <p:sp>
        <p:nvSpPr>
          <p:cNvPr id="4" name="Shape 2"/>
          <p:cNvSpPr/>
          <p:nvPr/>
        </p:nvSpPr>
        <p:spPr>
          <a:xfrm>
            <a:off x="0" y="1005840"/>
            <a:ext cx="9144000" cy="64008"/>
          </a:xfrm>
          <a:prstGeom prst="rect">
            <a:avLst/>
          </a:prstGeom>
          <a:solidFill>
            <a:srgbClr val="C9A84C"/>
          </a:solidFill>
          <a:ln w="12700">
            <a:solidFill>
              <a:srgbClr val="C9A84C"/>
            </a:solidFill>
            <a:prstDash val="solid"/>
          </a:ln>
        </p:spPr>
        <p:txBody>
          <a:bodyPr/>
          <a:lstStyle/>
          <a:p>
            <a:endParaRPr lang="en-JP"/>
          </a:p>
        </p:txBody>
      </p:sp>
      <p:sp>
        <p:nvSpPr>
          <p:cNvPr id="5" name="Text 3"/>
          <p:cNvSpPr/>
          <p:nvPr/>
        </p:nvSpPr>
        <p:spPr>
          <a:xfrm>
            <a:off x="457200" y="109728"/>
            <a:ext cx="64008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ATTRACTIONS &amp; EXCURSIONS</a:t>
            </a:r>
            <a:endParaRPr lang="en-US" sz="900" dirty="0"/>
          </a:p>
        </p:txBody>
      </p:sp>
      <p:sp>
        <p:nvSpPr>
          <p:cNvPr id="6" name="Text 4"/>
          <p:cNvSpPr/>
          <p:nvPr/>
        </p:nvSpPr>
        <p:spPr>
          <a:xfrm>
            <a:off x="457200" y="347472"/>
            <a:ext cx="8229600" cy="585216"/>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Discover Japan</a:t>
            </a:r>
            <a:endParaRPr lang="en-US" sz="3200" dirty="0"/>
          </a:p>
        </p:txBody>
      </p:sp>
      <p:sp>
        <p:nvSpPr>
          <p:cNvPr id="7" name="Text 5"/>
          <p:cNvSpPr/>
          <p:nvPr/>
        </p:nvSpPr>
        <p:spPr>
          <a:xfrm>
            <a:off x="4754880" y="640080"/>
            <a:ext cx="4114800" cy="256032"/>
          </a:xfrm>
          <a:prstGeom prst="rect">
            <a:avLst/>
          </a:prstGeom>
          <a:noFill/>
          <a:ln/>
        </p:spPr>
        <p:txBody>
          <a:bodyPr wrap="square" lIns="0" tIns="0" rIns="0" bIns="0" rtlCol="0" anchor="ctr"/>
          <a:lstStyle/>
          <a:p>
            <a:pPr marL="0" indent="0" algn="r">
              <a:buNone/>
            </a:pPr>
            <a:r>
              <a:rPr lang="en-US" sz="950" i="1" dirty="0">
                <a:solidFill>
                  <a:srgbClr val="C9A84C"/>
                </a:solidFill>
                <a:latin typeface="Calibri" pitchFamily="34" charset="0"/>
                <a:ea typeface="Calibri" pitchFamily="34" charset="-122"/>
                <a:cs typeface="Calibri" pitchFamily="34" charset="-120"/>
              </a:rPr>
              <a:t>Tokyo  •  Mount Fuji &amp; Hakone  •  Tokyo Disneyland®</a:t>
            </a:r>
            <a:endParaRPr lang="en-US" sz="950" dirty="0"/>
          </a:p>
        </p:txBody>
      </p:sp>
      <p:sp>
        <p:nvSpPr>
          <p:cNvPr id="8" name="Shape 6"/>
          <p:cNvSpPr/>
          <p:nvPr/>
        </p:nvSpPr>
        <p:spPr>
          <a:xfrm>
            <a:off x="274320" y="1170432"/>
            <a:ext cx="2788920" cy="1783080"/>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9" name="Shape 7"/>
          <p:cNvSpPr/>
          <p:nvPr/>
        </p:nvSpPr>
        <p:spPr>
          <a:xfrm>
            <a:off x="274320" y="1170432"/>
            <a:ext cx="2788920" cy="73152"/>
          </a:xfrm>
          <a:prstGeom prst="rect">
            <a:avLst/>
          </a:prstGeom>
          <a:solidFill>
            <a:srgbClr val="1C3A6E"/>
          </a:solidFill>
          <a:ln w="12700">
            <a:solidFill>
              <a:srgbClr val="1C3A6E"/>
            </a:solidFill>
            <a:prstDash val="solid"/>
          </a:ln>
        </p:spPr>
        <p:txBody>
          <a:bodyPr/>
          <a:lstStyle/>
          <a:p>
            <a:endParaRPr lang="en-JP"/>
          </a:p>
        </p:txBody>
      </p:sp>
      <p:sp>
        <p:nvSpPr>
          <p:cNvPr id="10" name="Shape 8"/>
          <p:cNvSpPr/>
          <p:nvPr/>
        </p:nvSpPr>
        <p:spPr>
          <a:xfrm>
            <a:off x="274320" y="1170432"/>
            <a:ext cx="73152" cy="1783080"/>
          </a:xfrm>
          <a:prstGeom prst="rect">
            <a:avLst/>
          </a:prstGeom>
          <a:solidFill>
            <a:srgbClr val="1C3A6E"/>
          </a:solidFill>
          <a:ln w="12700">
            <a:solidFill>
              <a:srgbClr val="1C3A6E"/>
            </a:solidFill>
            <a:prstDash val="solid"/>
          </a:ln>
        </p:spPr>
        <p:txBody>
          <a:bodyPr/>
          <a:lstStyle/>
          <a:p>
            <a:endParaRPr lang="en-JP"/>
          </a:p>
        </p:txBody>
      </p:sp>
      <p:sp>
        <p:nvSpPr>
          <p:cNvPr id="11" name="Shape 9"/>
          <p:cNvSpPr/>
          <p:nvPr/>
        </p:nvSpPr>
        <p:spPr>
          <a:xfrm>
            <a:off x="2514600" y="1335024"/>
            <a:ext cx="384048" cy="384048"/>
          </a:xfrm>
          <a:prstGeom prst="ellipse">
            <a:avLst/>
          </a:prstGeom>
          <a:solidFill>
            <a:srgbClr val="1C3A6E"/>
          </a:solidFill>
          <a:ln w="12700">
            <a:solidFill>
              <a:srgbClr val="FFFFFF"/>
            </a:solidFill>
            <a:prstDash val="solid"/>
          </a:ln>
        </p:spPr>
        <p:txBody>
          <a:bodyPr/>
          <a:lstStyle/>
          <a:p>
            <a:endParaRPr lang="en-JP"/>
          </a:p>
        </p:txBody>
      </p:sp>
      <p:sp>
        <p:nvSpPr>
          <p:cNvPr id="12" name="Text 10"/>
          <p:cNvSpPr/>
          <p:nvPr/>
        </p:nvSpPr>
        <p:spPr>
          <a:xfrm>
            <a:off x="2514600" y="1335024"/>
            <a:ext cx="384048" cy="38404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D2</a:t>
            </a:r>
            <a:endParaRPr lang="en-US" sz="900" dirty="0"/>
          </a:p>
        </p:txBody>
      </p:sp>
      <p:sp>
        <p:nvSpPr>
          <p:cNvPr id="13" name="Text 11"/>
          <p:cNvSpPr/>
          <p:nvPr/>
        </p:nvSpPr>
        <p:spPr>
          <a:xfrm>
            <a:off x="457200" y="1371600"/>
            <a:ext cx="2148840" cy="438912"/>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Senso-ji Temple</a:t>
            </a:r>
            <a:endParaRPr lang="en-US" sz="1400" dirty="0"/>
          </a:p>
        </p:txBody>
      </p:sp>
      <p:sp>
        <p:nvSpPr>
          <p:cNvPr id="14" name="Shape 12"/>
          <p:cNvSpPr/>
          <p:nvPr/>
        </p:nvSpPr>
        <p:spPr>
          <a:xfrm>
            <a:off x="457200" y="1828800"/>
            <a:ext cx="2377440" cy="36576"/>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15" name="Text 13"/>
          <p:cNvSpPr/>
          <p:nvPr/>
        </p:nvSpPr>
        <p:spPr>
          <a:xfrm>
            <a:off x="457200" y="1920240"/>
            <a:ext cx="242316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Day 2 — 17 Jun</a:t>
            </a:r>
            <a:endParaRPr lang="en-US" sz="800" dirty="0"/>
          </a:p>
        </p:txBody>
      </p:sp>
      <p:sp>
        <p:nvSpPr>
          <p:cNvPr id="16" name="Text 14"/>
          <p:cNvSpPr/>
          <p:nvPr/>
        </p:nvSpPr>
        <p:spPr>
          <a:xfrm>
            <a:off x="457200" y="2157984"/>
            <a:ext cx="2468880" cy="685800"/>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Ancient Buddhist temple &amp; Nakamise shopping street in the heart of Asakusa, Tokyo.</a:t>
            </a:r>
            <a:endParaRPr lang="en-US" sz="900" dirty="0"/>
          </a:p>
        </p:txBody>
      </p:sp>
      <p:sp>
        <p:nvSpPr>
          <p:cNvPr id="17" name="Shape 15"/>
          <p:cNvSpPr/>
          <p:nvPr/>
        </p:nvSpPr>
        <p:spPr>
          <a:xfrm>
            <a:off x="3218688" y="1170432"/>
            <a:ext cx="2788920" cy="1783080"/>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18" name="Shape 16"/>
          <p:cNvSpPr/>
          <p:nvPr/>
        </p:nvSpPr>
        <p:spPr>
          <a:xfrm>
            <a:off x="3218688" y="1170432"/>
            <a:ext cx="2788920" cy="73152"/>
          </a:xfrm>
          <a:prstGeom prst="rect">
            <a:avLst/>
          </a:prstGeom>
          <a:solidFill>
            <a:srgbClr val="1E6B3A"/>
          </a:solidFill>
          <a:ln w="12700">
            <a:solidFill>
              <a:srgbClr val="1E6B3A"/>
            </a:solidFill>
            <a:prstDash val="solid"/>
          </a:ln>
        </p:spPr>
        <p:txBody>
          <a:bodyPr/>
          <a:lstStyle/>
          <a:p>
            <a:endParaRPr lang="en-JP"/>
          </a:p>
        </p:txBody>
      </p:sp>
      <p:sp>
        <p:nvSpPr>
          <p:cNvPr id="19" name="Shape 17"/>
          <p:cNvSpPr/>
          <p:nvPr/>
        </p:nvSpPr>
        <p:spPr>
          <a:xfrm>
            <a:off x="3218688" y="1170432"/>
            <a:ext cx="73152" cy="1783080"/>
          </a:xfrm>
          <a:prstGeom prst="rect">
            <a:avLst/>
          </a:prstGeom>
          <a:solidFill>
            <a:srgbClr val="1E6B3A"/>
          </a:solidFill>
          <a:ln w="12700">
            <a:solidFill>
              <a:srgbClr val="1E6B3A"/>
            </a:solidFill>
            <a:prstDash val="solid"/>
          </a:ln>
        </p:spPr>
        <p:txBody>
          <a:bodyPr/>
          <a:lstStyle/>
          <a:p>
            <a:endParaRPr lang="en-JP"/>
          </a:p>
        </p:txBody>
      </p:sp>
      <p:sp>
        <p:nvSpPr>
          <p:cNvPr id="20" name="Shape 18"/>
          <p:cNvSpPr/>
          <p:nvPr/>
        </p:nvSpPr>
        <p:spPr>
          <a:xfrm>
            <a:off x="5458968" y="1335024"/>
            <a:ext cx="384048" cy="384048"/>
          </a:xfrm>
          <a:prstGeom prst="ellipse">
            <a:avLst/>
          </a:prstGeom>
          <a:solidFill>
            <a:srgbClr val="1E6B3A"/>
          </a:solidFill>
          <a:ln w="12700">
            <a:solidFill>
              <a:srgbClr val="FFFFFF"/>
            </a:solidFill>
            <a:prstDash val="solid"/>
          </a:ln>
        </p:spPr>
        <p:txBody>
          <a:bodyPr/>
          <a:lstStyle/>
          <a:p>
            <a:endParaRPr lang="en-JP"/>
          </a:p>
        </p:txBody>
      </p:sp>
      <p:sp>
        <p:nvSpPr>
          <p:cNvPr id="21" name="Text 19"/>
          <p:cNvSpPr/>
          <p:nvPr/>
        </p:nvSpPr>
        <p:spPr>
          <a:xfrm>
            <a:off x="5458968" y="1335024"/>
            <a:ext cx="384048" cy="38404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D2</a:t>
            </a:r>
            <a:endParaRPr lang="en-US" sz="900" dirty="0"/>
          </a:p>
        </p:txBody>
      </p:sp>
      <p:sp>
        <p:nvSpPr>
          <p:cNvPr id="22" name="Text 20"/>
          <p:cNvSpPr/>
          <p:nvPr/>
        </p:nvSpPr>
        <p:spPr>
          <a:xfrm>
            <a:off x="3401568" y="1371600"/>
            <a:ext cx="2148840" cy="438912"/>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Shibuya Crossing</a:t>
            </a:r>
            <a:endParaRPr lang="en-US" sz="1400" dirty="0"/>
          </a:p>
        </p:txBody>
      </p:sp>
      <p:sp>
        <p:nvSpPr>
          <p:cNvPr id="23" name="Shape 21"/>
          <p:cNvSpPr/>
          <p:nvPr/>
        </p:nvSpPr>
        <p:spPr>
          <a:xfrm>
            <a:off x="3401568" y="1828800"/>
            <a:ext cx="2377440" cy="36576"/>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24" name="Text 22"/>
          <p:cNvSpPr/>
          <p:nvPr/>
        </p:nvSpPr>
        <p:spPr>
          <a:xfrm>
            <a:off x="3401568" y="1920240"/>
            <a:ext cx="242316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Day 2 — 17 Jun</a:t>
            </a:r>
            <a:endParaRPr lang="en-US" sz="800" dirty="0"/>
          </a:p>
        </p:txBody>
      </p:sp>
      <p:sp>
        <p:nvSpPr>
          <p:cNvPr id="25" name="Text 23"/>
          <p:cNvSpPr/>
          <p:nvPr/>
        </p:nvSpPr>
        <p:spPr>
          <a:xfrm>
            <a:off x="3401568" y="2157984"/>
            <a:ext cx="2468880" cy="685800"/>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The world's busiest pedestrian crossing — an iconic Tokyo landmark known globally.</a:t>
            </a:r>
            <a:endParaRPr lang="en-US" sz="900" dirty="0"/>
          </a:p>
        </p:txBody>
      </p:sp>
      <p:sp>
        <p:nvSpPr>
          <p:cNvPr id="26" name="Shape 24"/>
          <p:cNvSpPr/>
          <p:nvPr/>
        </p:nvSpPr>
        <p:spPr>
          <a:xfrm>
            <a:off x="6163056" y="1170432"/>
            <a:ext cx="2788920" cy="1783080"/>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27" name="Shape 25"/>
          <p:cNvSpPr/>
          <p:nvPr/>
        </p:nvSpPr>
        <p:spPr>
          <a:xfrm>
            <a:off x="6163056" y="1170432"/>
            <a:ext cx="2788920" cy="73152"/>
          </a:xfrm>
          <a:prstGeom prst="rect">
            <a:avLst/>
          </a:prstGeom>
          <a:solidFill>
            <a:srgbClr val="4A2B8C"/>
          </a:solidFill>
          <a:ln w="12700">
            <a:solidFill>
              <a:srgbClr val="4A2B8C"/>
            </a:solidFill>
            <a:prstDash val="solid"/>
          </a:ln>
        </p:spPr>
        <p:txBody>
          <a:bodyPr/>
          <a:lstStyle/>
          <a:p>
            <a:endParaRPr lang="en-JP"/>
          </a:p>
        </p:txBody>
      </p:sp>
      <p:sp>
        <p:nvSpPr>
          <p:cNvPr id="28" name="Shape 26"/>
          <p:cNvSpPr/>
          <p:nvPr/>
        </p:nvSpPr>
        <p:spPr>
          <a:xfrm>
            <a:off x="6163056" y="1170432"/>
            <a:ext cx="73152" cy="1783080"/>
          </a:xfrm>
          <a:prstGeom prst="rect">
            <a:avLst/>
          </a:prstGeom>
          <a:solidFill>
            <a:srgbClr val="4A2B8C"/>
          </a:solidFill>
          <a:ln w="12700">
            <a:solidFill>
              <a:srgbClr val="4A2B8C"/>
            </a:solidFill>
            <a:prstDash val="solid"/>
          </a:ln>
        </p:spPr>
        <p:txBody>
          <a:bodyPr/>
          <a:lstStyle/>
          <a:p>
            <a:endParaRPr lang="en-JP"/>
          </a:p>
        </p:txBody>
      </p:sp>
      <p:sp>
        <p:nvSpPr>
          <p:cNvPr id="29" name="Shape 27"/>
          <p:cNvSpPr/>
          <p:nvPr/>
        </p:nvSpPr>
        <p:spPr>
          <a:xfrm>
            <a:off x="8403336" y="1335024"/>
            <a:ext cx="384048" cy="384048"/>
          </a:xfrm>
          <a:prstGeom prst="ellipse">
            <a:avLst/>
          </a:prstGeom>
          <a:solidFill>
            <a:srgbClr val="4A2B8C"/>
          </a:solidFill>
          <a:ln w="12700">
            <a:solidFill>
              <a:srgbClr val="FFFFFF"/>
            </a:solidFill>
            <a:prstDash val="solid"/>
          </a:ln>
        </p:spPr>
        <p:txBody>
          <a:bodyPr/>
          <a:lstStyle/>
          <a:p>
            <a:endParaRPr lang="en-JP"/>
          </a:p>
        </p:txBody>
      </p:sp>
      <p:sp>
        <p:nvSpPr>
          <p:cNvPr id="30" name="Text 28"/>
          <p:cNvSpPr/>
          <p:nvPr/>
        </p:nvSpPr>
        <p:spPr>
          <a:xfrm>
            <a:off x="8403336" y="1335024"/>
            <a:ext cx="384048" cy="38404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D2</a:t>
            </a:r>
            <a:endParaRPr lang="en-US" sz="900" dirty="0"/>
          </a:p>
        </p:txBody>
      </p:sp>
      <p:sp>
        <p:nvSpPr>
          <p:cNvPr id="31" name="Text 29"/>
          <p:cNvSpPr/>
          <p:nvPr/>
        </p:nvSpPr>
        <p:spPr>
          <a:xfrm>
            <a:off x="6345936" y="1371600"/>
            <a:ext cx="2148840" cy="438912"/>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Tokyo Skytree</a:t>
            </a:r>
            <a:endParaRPr lang="en-US" sz="1400" dirty="0"/>
          </a:p>
        </p:txBody>
      </p:sp>
      <p:sp>
        <p:nvSpPr>
          <p:cNvPr id="32" name="Shape 30"/>
          <p:cNvSpPr/>
          <p:nvPr/>
        </p:nvSpPr>
        <p:spPr>
          <a:xfrm>
            <a:off x="6345936" y="1828800"/>
            <a:ext cx="2377440" cy="36576"/>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33" name="Text 31"/>
          <p:cNvSpPr/>
          <p:nvPr/>
        </p:nvSpPr>
        <p:spPr>
          <a:xfrm>
            <a:off x="6345936" y="1920240"/>
            <a:ext cx="242316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Day 2 — 17 Jun</a:t>
            </a:r>
            <a:endParaRPr lang="en-US" sz="800" dirty="0"/>
          </a:p>
        </p:txBody>
      </p:sp>
      <p:sp>
        <p:nvSpPr>
          <p:cNvPr id="34" name="Text 32"/>
          <p:cNvSpPr/>
          <p:nvPr/>
        </p:nvSpPr>
        <p:spPr>
          <a:xfrm>
            <a:off x="6345936" y="2157984"/>
            <a:ext cx="2468880" cy="685800"/>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Japan's tallest tower offering panoramic views of Tokyo and beyond on a clear day.</a:t>
            </a:r>
            <a:endParaRPr lang="en-US" sz="900" dirty="0"/>
          </a:p>
        </p:txBody>
      </p:sp>
      <p:sp>
        <p:nvSpPr>
          <p:cNvPr id="35" name="Shape 33"/>
          <p:cNvSpPr/>
          <p:nvPr/>
        </p:nvSpPr>
        <p:spPr>
          <a:xfrm>
            <a:off x="274320" y="3108960"/>
            <a:ext cx="2788920" cy="1783080"/>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36" name="Shape 34"/>
          <p:cNvSpPr/>
          <p:nvPr/>
        </p:nvSpPr>
        <p:spPr>
          <a:xfrm>
            <a:off x="274320" y="3108960"/>
            <a:ext cx="2788920" cy="73152"/>
          </a:xfrm>
          <a:prstGeom prst="rect">
            <a:avLst/>
          </a:prstGeom>
          <a:solidFill>
            <a:srgbClr val="CC2936"/>
          </a:solidFill>
          <a:ln w="12700">
            <a:solidFill>
              <a:srgbClr val="CC2936"/>
            </a:solidFill>
            <a:prstDash val="solid"/>
          </a:ln>
        </p:spPr>
        <p:txBody>
          <a:bodyPr/>
          <a:lstStyle/>
          <a:p>
            <a:endParaRPr lang="en-JP"/>
          </a:p>
        </p:txBody>
      </p:sp>
      <p:sp>
        <p:nvSpPr>
          <p:cNvPr id="37" name="Shape 35"/>
          <p:cNvSpPr/>
          <p:nvPr/>
        </p:nvSpPr>
        <p:spPr>
          <a:xfrm>
            <a:off x="274320" y="3108960"/>
            <a:ext cx="73152" cy="1783080"/>
          </a:xfrm>
          <a:prstGeom prst="rect">
            <a:avLst/>
          </a:prstGeom>
          <a:solidFill>
            <a:srgbClr val="CC2936"/>
          </a:solidFill>
          <a:ln w="12700">
            <a:solidFill>
              <a:srgbClr val="CC2936"/>
            </a:solidFill>
            <a:prstDash val="solid"/>
          </a:ln>
        </p:spPr>
        <p:txBody>
          <a:bodyPr/>
          <a:lstStyle/>
          <a:p>
            <a:endParaRPr lang="en-JP"/>
          </a:p>
        </p:txBody>
      </p:sp>
      <p:sp>
        <p:nvSpPr>
          <p:cNvPr id="38" name="Shape 36"/>
          <p:cNvSpPr/>
          <p:nvPr/>
        </p:nvSpPr>
        <p:spPr>
          <a:xfrm>
            <a:off x="2514600" y="3273552"/>
            <a:ext cx="384048" cy="384048"/>
          </a:xfrm>
          <a:prstGeom prst="ellipse">
            <a:avLst/>
          </a:prstGeom>
          <a:solidFill>
            <a:srgbClr val="CC2936"/>
          </a:solidFill>
          <a:ln w="12700">
            <a:solidFill>
              <a:srgbClr val="FFFFFF"/>
            </a:solidFill>
            <a:prstDash val="solid"/>
          </a:ln>
        </p:spPr>
        <p:txBody>
          <a:bodyPr/>
          <a:lstStyle/>
          <a:p>
            <a:endParaRPr lang="en-JP"/>
          </a:p>
        </p:txBody>
      </p:sp>
      <p:sp>
        <p:nvSpPr>
          <p:cNvPr id="39" name="Text 37"/>
          <p:cNvSpPr/>
          <p:nvPr/>
        </p:nvSpPr>
        <p:spPr>
          <a:xfrm>
            <a:off x="2514600" y="3273552"/>
            <a:ext cx="384048" cy="38404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D4</a:t>
            </a:r>
            <a:endParaRPr lang="en-US" sz="900" dirty="0"/>
          </a:p>
        </p:txBody>
      </p:sp>
      <p:sp>
        <p:nvSpPr>
          <p:cNvPr id="40" name="Text 38"/>
          <p:cNvSpPr/>
          <p:nvPr/>
        </p:nvSpPr>
        <p:spPr>
          <a:xfrm>
            <a:off x="457200" y="3310128"/>
            <a:ext cx="2148840" cy="438912"/>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Mount Fuji</a:t>
            </a:r>
            <a:endParaRPr lang="en-US" sz="1400" dirty="0"/>
          </a:p>
        </p:txBody>
      </p:sp>
      <p:sp>
        <p:nvSpPr>
          <p:cNvPr id="41" name="Shape 39"/>
          <p:cNvSpPr/>
          <p:nvPr/>
        </p:nvSpPr>
        <p:spPr>
          <a:xfrm>
            <a:off x="457200" y="3767328"/>
            <a:ext cx="2377440" cy="36576"/>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42" name="Text 40"/>
          <p:cNvSpPr/>
          <p:nvPr/>
        </p:nvSpPr>
        <p:spPr>
          <a:xfrm>
            <a:off x="457200" y="3858768"/>
            <a:ext cx="242316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Day 4 — 19 Jun</a:t>
            </a:r>
            <a:endParaRPr lang="en-US" sz="800" dirty="0"/>
          </a:p>
        </p:txBody>
      </p:sp>
      <p:sp>
        <p:nvSpPr>
          <p:cNvPr id="43" name="Text 41"/>
          <p:cNvSpPr/>
          <p:nvPr/>
        </p:nvSpPr>
        <p:spPr>
          <a:xfrm>
            <a:off x="457200" y="4096512"/>
            <a:ext cx="2468880" cy="685800"/>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Mt. Fuji 5th Station + scenic Lake Ashi cruise + Hakone Ropeway panoramic views.</a:t>
            </a:r>
            <a:endParaRPr lang="en-US" sz="900" dirty="0"/>
          </a:p>
        </p:txBody>
      </p:sp>
      <p:sp>
        <p:nvSpPr>
          <p:cNvPr id="44" name="Shape 42"/>
          <p:cNvSpPr/>
          <p:nvPr/>
        </p:nvSpPr>
        <p:spPr>
          <a:xfrm>
            <a:off x="3218688" y="3108960"/>
            <a:ext cx="2788920" cy="1783080"/>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45" name="Shape 43"/>
          <p:cNvSpPr/>
          <p:nvPr/>
        </p:nvSpPr>
        <p:spPr>
          <a:xfrm>
            <a:off x="3218688" y="3108960"/>
            <a:ext cx="2788920" cy="73152"/>
          </a:xfrm>
          <a:prstGeom prst="rect">
            <a:avLst/>
          </a:prstGeom>
          <a:solidFill>
            <a:srgbClr val="7A5C00"/>
          </a:solidFill>
          <a:ln w="12700">
            <a:solidFill>
              <a:srgbClr val="7A5C00"/>
            </a:solidFill>
            <a:prstDash val="solid"/>
          </a:ln>
        </p:spPr>
        <p:txBody>
          <a:bodyPr/>
          <a:lstStyle/>
          <a:p>
            <a:endParaRPr lang="en-JP"/>
          </a:p>
        </p:txBody>
      </p:sp>
      <p:sp>
        <p:nvSpPr>
          <p:cNvPr id="46" name="Shape 44"/>
          <p:cNvSpPr/>
          <p:nvPr/>
        </p:nvSpPr>
        <p:spPr>
          <a:xfrm>
            <a:off x="3218688" y="3108960"/>
            <a:ext cx="73152" cy="1783080"/>
          </a:xfrm>
          <a:prstGeom prst="rect">
            <a:avLst/>
          </a:prstGeom>
          <a:solidFill>
            <a:srgbClr val="7A5C00"/>
          </a:solidFill>
          <a:ln w="12700">
            <a:solidFill>
              <a:srgbClr val="7A5C00"/>
            </a:solidFill>
            <a:prstDash val="solid"/>
          </a:ln>
        </p:spPr>
        <p:txBody>
          <a:bodyPr/>
          <a:lstStyle/>
          <a:p>
            <a:endParaRPr lang="en-JP"/>
          </a:p>
        </p:txBody>
      </p:sp>
      <p:sp>
        <p:nvSpPr>
          <p:cNvPr id="47" name="Shape 45"/>
          <p:cNvSpPr/>
          <p:nvPr/>
        </p:nvSpPr>
        <p:spPr>
          <a:xfrm>
            <a:off x="5458968" y="3273552"/>
            <a:ext cx="384048" cy="384048"/>
          </a:xfrm>
          <a:prstGeom prst="ellipse">
            <a:avLst/>
          </a:prstGeom>
          <a:solidFill>
            <a:srgbClr val="7A5C00"/>
          </a:solidFill>
          <a:ln w="12700">
            <a:solidFill>
              <a:srgbClr val="FFFFFF"/>
            </a:solidFill>
            <a:prstDash val="solid"/>
          </a:ln>
        </p:spPr>
        <p:txBody>
          <a:bodyPr/>
          <a:lstStyle/>
          <a:p>
            <a:endParaRPr lang="en-JP"/>
          </a:p>
        </p:txBody>
      </p:sp>
      <p:sp>
        <p:nvSpPr>
          <p:cNvPr id="48" name="Text 46"/>
          <p:cNvSpPr/>
          <p:nvPr/>
        </p:nvSpPr>
        <p:spPr>
          <a:xfrm>
            <a:off x="5458968" y="3273552"/>
            <a:ext cx="384048" cy="38404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D5</a:t>
            </a:r>
            <a:endParaRPr lang="en-US" sz="900" dirty="0"/>
          </a:p>
        </p:txBody>
      </p:sp>
      <p:sp>
        <p:nvSpPr>
          <p:cNvPr id="49" name="Text 47"/>
          <p:cNvSpPr/>
          <p:nvPr/>
        </p:nvSpPr>
        <p:spPr>
          <a:xfrm>
            <a:off x="3401568" y="3310128"/>
            <a:ext cx="2148840" cy="438912"/>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Tokyo Disneyland®</a:t>
            </a:r>
            <a:endParaRPr lang="en-US" sz="1400" dirty="0"/>
          </a:p>
        </p:txBody>
      </p:sp>
      <p:sp>
        <p:nvSpPr>
          <p:cNvPr id="50" name="Shape 48"/>
          <p:cNvSpPr/>
          <p:nvPr/>
        </p:nvSpPr>
        <p:spPr>
          <a:xfrm>
            <a:off x="3401568" y="3767328"/>
            <a:ext cx="2377440" cy="36576"/>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51" name="Text 49"/>
          <p:cNvSpPr/>
          <p:nvPr/>
        </p:nvSpPr>
        <p:spPr>
          <a:xfrm>
            <a:off x="3401568" y="3858768"/>
            <a:ext cx="242316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Day 5 — 20 Jun</a:t>
            </a:r>
            <a:endParaRPr lang="en-US" sz="800" dirty="0"/>
          </a:p>
        </p:txBody>
      </p:sp>
      <p:sp>
        <p:nvSpPr>
          <p:cNvPr id="52" name="Text 50"/>
          <p:cNvSpPr/>
          <p:nvPr/>
        </p:nvSpPr>
        <p:spPr>
          <a:xfrm>
            <a:off x="3401568" y="4096512"/>
            <a:ext cx="2468880" cy="685800"/>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Japan's most magical theme park — optional photoshoot + group dinner (TBC).</a:t>
            </a:r>
            <a:endParaRPr lang="en-US" sz="900" dirty="0"/>
          </a:p>
        </p:txBody>
      </p:sp>
      <p:sp>
        <p:nvSpPr>
          <p:cNvPr id="53" name="Shape 51"/>
          <p:cNvSpPr/>
          <p:nvPr/>
        </p:nvSpPr>
        <p:spPr>
          <a:xfrm>
            <a:off x="6163056" y="3108960"/>
            <a:ext cx="2788920" cy="1783080"/>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54" name="Shape 52"/>
          <p:cNvSpPr/>
          <p:nvPr/>
        </p:nvSpPr>
        <p:spPr>
          <a:xfrm>
            <a:off x="6163056" y="3108960"/>
            <a:ext cx="2788920" cy="73152"/>
          </a:xfrm>
          <a:prstGeom prst="rect">
            <a:avLst/>
          </a:prstGeom>
          <a:solidFill>
            <a:srgbClr val="1C5050"/>
          </a:solidFill>
          <a:ln w="12700">
            <a:solidFill>
              <a:srgbClr val="1C5050"/>
            </a:solidFill>
            <a:prstDash val="solid"/>
          </a:ln>
        </p:spPr>
        <p:txBody>
          <a:bodyPr/>
          <a:lstStyle/>
          <a:p>
            <a:endParaRPr lang="en-JP"/>
          </a:p>
        </p:txBody>
      </p:sp>
      <p:sp>
        <p:nvSpPr>
          <p:cNvPr id="55" name="Shape 53"/>
          <p:cNvSpPr/>
          <p:nvPr/>
        </p:nvSpPr>
        <p:spPr>
          <a:xfrm>
            <a:off x="6163056" y="3108960"/>
            <a:ext cx="73152" cy="1783080"/>
          </a:xfrm>
          <a:prstGeom prst="rect">
            <a:avLst/>
          </a:prstGeom>
          <a:solidFill>
            <a:srgbClr val="1C5050"/>
          </a:solidFill>
          <a:ln w="12700">
            <a:solidFill>
              <a:srgbClr val="1C5050"/>
            </a:solidFill>
            <a:prstDash val="solid"/>
          </a:ln>
        </p:spPr>
        <p:txBody>
          <a:bodyPr/>
          <a:lstStyle/>
          <a:p>
            <a:endParaRPr lang="en-JP"/>
          </a:p>
        </p:txBody>
      </p:sp>
      <p:sp>
        <p:nvSpPr>
          <p:cNvPr id="56" name="Shape 54"/>
          <p:cNvSpPr/>
          <p:nvPr/>
        </p:nvSpPr>
        <p:spPr>
          <a:xfrm>
            <a:off x="8403336" y="3273552"/>
            <a:ext cx="384048" cy="384048"/>
          </a:xfrm>
          <a:prstGeom prst="ellipse">
            <a:avLst/>
          </a:prstGeom>
          <a:solidFill>
            <a:srgbClr val="1C5050"/>
          </a:solidFill>
          <a:ln w="12700">
            <a:solidFill>
              <a:srgbClr val="FFFFFF"/>
            </a:solidFill>
            <a:prstDash val="solid"/>
          </a:ln>
        </p:spPr>
        <p:txBody>
          <a:bodyPr/>
          <a:lstStyle/>
          <a:p>
            <a:endParaRPr lang="en-JP"/>
          </a:p>
        </p:txBody>
      </p:sp>
      <p:sp>
        <p:nvSpPr>
          <p:cNvPr id="57" name="Text 55"/>
          <p:cNvSpPr/>
          <p:nvPr/>
        </p:nvSpPr>
        <p:spPr>
          <a:xfrm>
            <a:off x="8403336" y="3273552"/>
            <a:ext cx="384048" cy="38404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D2</a:t>
            </a:r>
            <a:endParaRPr lang="en-US" sz="900" dirty="0"/>
          </a:p>
        </p:txBody>
      </p:sp>
      <p:sp>
        <p:nvSpPr>
          <p:cNvPr id="58" name="Text 56"/>
          <p:cNvSpPr/>
          <p:nvPr/>
        </p:nvSpPr>
        <p:spPr>
          <a:xfrm>
            <a:off x="6345936" y="3310128"/>
            <a:ext cx="2148840" cy="438912"/>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Meiji Shrine &amp; Ginza</a:t>
            </a:r>
            <a:endParaRPr lang="en-US" sz="1400" dirty="0"/>
          </a:p>
        </p:txBody>
      </p:sp>
      <p:sp>
        <p:nvSpPr>
          <p:cNvPr id="59" name="Shape 57"/>
          <p:cNvSpPr/>
          <p:nvPr/>
        </p:nvSpPr>
        <p:spPr>
          <a:xfrm>
            <a:off x="6345936" y="3767328"/>
            <a:ext cx="2377440" cy="36576"/>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60" name="Text 58"/>
          <p:cNvSpPr/>
          <p:nvPr/>
        </p:nvSpPr>
        <p:spPr>
          <a:xfrm>
            <a:off x="6345936" y="3858768"/>
            <a:ext cx="242316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Day 2 — 17 Jun</a:t>
            </a:r>
            <a:endParaRPr lang="en-US" sz="800" dirty="0"/>
          </a:p>
        </p:txBody>
      </p:sp>
      <p:sp>
        <p:nvSpPr>
          <p:cNvPr id="61" name="Text 59"/>
          <p:cNvSpPr/>
          <p:nvPr/>
        </p:nvSpPr>
        <p:spPr>
          <a:xfrm>
            <a:off x="6345936" y="4096512"/>
            <a:ext cx="2468880" cy="685800"/>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Tranquil forested Shinto shrine in Harajuku, plus luxury shopping in Ginza district.</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70E22"/>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Shape 2"/>
          <p:cNvSpPr/>
          <p:nvPr/>
        </p:nvSpPr>
        <p:spPr>
          <a:xfrm>
            <a:off x="0" y="82296"/>
            <a:ext cx="292608" cy="4978908"/>
          </a:xfrm>
          <a:prstGeom prst="rect">
            <a:avLst/>
          </a:prstGeom>
          <a:solidFill>
            <a:srgbClr val="CC2936"/>
          </a:solidFill>
          <a:ln w="12700">
            <a:solidFill>
              <a:srgbClr val="CC2936"/>
            </a:solidFill>
            <a:prstDash val="solid"/>
          </a:ln>
        </p:spPr>
        <p:txBody>
          <a:bodyPr/>
          <a:lstStyle/>
          <a:p>
            <a:endParaRPr lang="en-JP"/>
          </a:p>
        </p:txBody>
      </p:sp>
      <p:sp>
        <p:nvSpPr>
          <p:cNvPr id="5" name="Text 3"/>
          <p:cNvSpPr/>
          <p:nvPr/>
        </p:nvSpPr>
        <p:spPr>
          <a:xfrm>
            <a:off x="457200" y="201168"/>
            <a:ext cx="64008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INTERNATIONAL FLIGHT GUIDE</a:t>
            </a:r>
            <a:endParaRPr lang="en-US" sz="900" dirty="0"/>
          </a:p>
        </p:txBody>
      </p:sp>
      <p:sp>
        <p:nvSpPr>
          <p:cNvPr id="6" name="Text 4"/>
          <p:cNvSpPr/>
          <p:nvPr/>
        </p:nvSpPr>
        <p:spPr>
          <a:xfrm>
            <a:off x="457200" y="475488"/>
            <a:ext cx="8229600" cy="548640"/>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Airfare Pricing Reference</a:t>
            </a:r>
            <a:endParaRPr lang="en-US" sz="3000" dirty="0"/>
          </a:p>
        </p:txBody>
      </p:sp>
      <p:sp>
        <p:nvSpPr>
          <p:cNvPr id="7" name="Text 5"/>
          <p:cNvSpPr/>
          <p:nvPr/>
        </p:nvSpPr>
        <p:spPr>
          <a:xfrm>
            <a:off x="457200" y="1024128"/>
            <a:ext cx="8412480" cy="274320"/>
          </a:xfrm>
          <a:prstGeom prst="rect">
            <a:avLst/>
          </a:prstGeom>
          <a:noFill/>
          <a:ln/>
        </p:spPr>
        <p:txBody>
          <a:bodyPr wrap="square" lIns="0" tIns="0" rIns="0" bIns="0" rtlCol="0" anchor="ctr"/>
          <a:lstStyle/>
          <a:p>
            <a:pPr marL="0" indent="0">
              <a:buNone/>
            </a:pPr>
            <a:r>
              <a:rPr lang="en-US" sz="1000" i="1" dirty="0">
                <a:solidFill>
                  <a:srgbClr val="C9A84C"/>
                </a:solidFill>
                <a:latin typeface="Calibri" pitchFamily="34" charset="0"/>
                <a:ea typeface="Calibri" pitchFamily="34" charset="-122"/>
                <a:cs typeface="Calibri" pitchFamily="34" charset="-120"/>
              </a:rPr>
              <a:t>Estimated USD fares from U.S. &amp; Canadian hubs to Tokyo NRT/HND  •  Depart 15 Jun — Return 21 Jun 2026</a:t>
            </a:r>
            <a:endParaRPr lang="en-US" sz="1000" dirty="0"/>
          </a:p>
        </p:txBody>
      </p:sp>
      <p:sp>
        <p:nvSpPr>
          <p:cNvPr id="8" name="Shape 6"/>
          <p:cNvSpPr/>
          <p:nvPr/>
        </p:nvSpPr>
        <p:spPr>
          <a:xfrm>
            <a:off x="365760" y="1371600"/>
            <a:ext cx="2651760" cy="347472"/>
          </a:xfrm>
          <a:prstGeom prst="rect">
            <a:avLst/>
          </a:prstGeom>
          <a:solidFill>
            <a:srgbClr val="0D1B3E"/>
          </a:solidFill>
          <a:ln w="6350">
            <a:solidFill>
              <a:srgbClr val="C9A84C"/>
            </a:solidFill>
            <a:prstDash val="solid"/>
          </a:ln>
        </p:spPr>
        <p:txBody>
          <a:bodyPr/>
          <a:lstStyle/>
          <a:p>
            <a:endParaRPr lang="en-JP"/>
          </a:p>
        </p:txBody>
      </p:sp>
      <p:sp>
        <p:nvSpPr>
          <p:cNvPr id="9" name="Text 7"/>
          <p:cNvSpPr/>
          <p:nvPr/>
        </p:nvSpPr>
        <p:spPr>
          <a:xfrm>
            <a:off x="438912" y="1435608"/>
            <a:ext cx="256032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DEPARTURE CITY</a:t>
            </a:r>
            <a:endParaRPr lang="en-US" sz="800" dirty="0"/>
          </a:p>
        </p:txBody>
      </p:sp>
      <p:sp>
        <p:nvSpPr>
          <p:cNvPr id="10" name="Shape 8"/>
          <p:cNvSpPr/>
          <p:nvPr/>
        </p:nvSpPr>
        <p:spPr>
          <a:xfrm>
            <a:off x="3017520" y="1371600"/>
            <a:ext cx="960120" cy="347472"/>
          </a:xfrm>
          <a:prstGeom prst="rect">
            <a:avLst/>
          </a:prstGeom>
          <a:solidFill>
            <a:srgbClr val="0D1B3E"/>
          </a:solidFill>
          <a:ln w="6350">
            <a:solidFill>
              <a:srgbClr val="C9A84C"/>
            </a:solidFill>
            <a:prstDash val="solid"/>
          </a:ln>
        </p:spPr>
        <p:txBody>
          <a:bodyPr/>
          <a:lstStyle/>
          <a:p>
            <a:endParaRPr lang="en-JP"/>
          </a:p>
        </p:txBody>
      </p:sp>
      <p:sp>
        <p:nvSpPr>
          <p:cNvPr id="11" name="Text 9"/>
          <p:cNvSpPr/>
          <p:nvPr/>
        </p:nvSpPr>
        <p:spPr>
          <a:xfrm>
            <a:off x="3090672" y="1435608"/>
            <a:ext cx="86868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DATES</a:t>
            </a:r>
            <a:endParaRPr lang="en-US" sz="800" dirty="0"/>
          </a:p>
        </p:txBody>
      </p:sp>
      <p:sp>
        <p:nvSpPr>
          <p:cNvPr id="12" name="Shape 10"/>
          <p:cNvSpPr/>
          <p:nvPr/>
        </p:nvSpPr>
        <p:spPr>
          <a:xfrm>
            <a:off x="3977640" y="1371600"/>
            <a:ext cx="1554480" cy="347472"/>
          </a:xfrm>
          <a:prstGeom prst="rect">
            <a:avLst/>
          </a:prstGeom>
          <a:solidFill>
            <a:srgbClr val="0D1B3E"/>
          </a:solidFill>
          <a:ln w="6350">
            <a:solidFill>
              <a:srgbClr val="C9A84C"/>
            </a:solidFill>
            <a:prstDash val="solid"/>
          </a:ln>
        </p:spPr>
        <p:txBody>
          <a:bodyPr/>
          <a:lstStyle/>
          <a:p>
            <a:endParaRPr lang="en-JP"/>
          </a:p>
        </p:txBody>
      </p:sp>
      <p:sp>
        <p:nvSpPr>
          <p:cNvPr id="13" name="Text 11"/>
          <p:cNvSpPr/>
          <p:nvPr/>
        </p:nvSpPr>
        <p:spPr>
          <a:xfrm>
            <a:off x="4050792" y="1435608"/>
            <a:ext cx="14630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BEST FARE (USD)</a:t>
            </a:r>
            <a:endParaRPr lang="en-US" sz="800" dirty="0"/>
          </a:p>
        </p:txBody>
      </p:sp>
      <p:sp>
        <p:nvSpPr>
          <p:cNvPr id="14" name="Shape 12"/>
          <p:cNvSpPr/>
          <p:nvPr/>
        </p:nvSpPr>
        <p:spPr>
          <a:xfrm>
            <a:off x="5532120" y="1371600"/>
            <a:ext cx="2011680" cy="347472"/>
          </a:xfrm>
          <a:prstGeom prst="rect">
            <a:avLst/>
          </a:prstGeom>
          <a:solidFill>
            <a:srgbClr val="0D1B3E"/>
          </a:solidFill>
          <a:ln w="6350">
            <a:solidFill>
              <a:srgbClr val="C9A84C"/>
            </a:solidFill>
            <a:prstDash val="solid"/>
          </a:ln>
        </p:spPr>
        <p:txBody>
          <a:bodyPr/>
          <a:lstStyle/>
          <a:p>
            <a:endParaRPr lang="en-JP"/>
          </a:p>
        </p:txBody>
      </p:sp>
      <p:sp>
        <p:nvSpPr>
          <p:cNvPr id="15" name="Text 13"/>
          <p:cNvSpPr/>
          <p:nvPr/>
        </p:nvSpPr>
        <p:spPr>
          <a:xfrm>
            <a:off x="5605272" y="1435608"/>
            <a:ext cx="19202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TOP AIRLINE</a:t>
            </a:r>
            <a:endParaRPr lang="en-US" sz="800" dirty="0"/>
          </a:p>
        </p:txBody>
      </p:sp>
      <p:sp>
        <p:nvSpPr>
          <p:cNvPr id="16" name="Shape 14"/>
          <p:cNvSpPr/>
          <p:nvPr/>
        </p:nvSpPr>
        <p:spPr>
          <a:xfrm>
            <a:off x="7543800" y="1371600"/>
            <a:ext cx="1600200" cy="347472"/>
          </a:xfrm>
          <a:prstGeom prst="rect">
            <a:avLst/>
          </a:prstGeom>
          <a:solidFill>
            <a:srgbClr val="0D1B3E"/>
          </a:solidFill>
          <a:ln w="6350">
            <a:solidFill>
              <a:srgbClr val="C9A84C"/>
            </a:solidFill>
            <a:prstDash val="solid"/>
          </a:ln>
        </p:spPr>
        <p:txBody>
          <a:bodyPr/>
          <a:lstStyle/>
          <a:p>
            <a:endParaRPr lang="en-JP"/>
          </a:p>
        </p:txBody>
      </p:sp>
      <p:sp>
        <p:nvSpPr>
          <p:cNvPr id="17" name="Text 15"/>
          <p:cNvSpPr/>
          <p:nvPr/>
        </p:nvSpPr>
        <p:spPr>
          <a:xfrm>
            <a:off x="7616952" y="1435608"/>
            <a:ext cx="150876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NOTES</a:t>
            </a:r>
            <a:endParaRPr lang="en-US" sz="800" dirty="0"/>
          </a:p>
        </p:txBody>
      </p:sp>
      <p:sp>
        <p:nvSpPr>
          <p:cNvPr id="18" name="Shape 16"/>
          <p:cNvSpPr/>
          <p:nvPr/>
        </p:nvSpPr>
        <p:spPr>
          <a:xfrm>
            <a:off x="365760" y="1737360"/>
            <a:ext cx="2651760" cy="329184"/>
          </a:xfrm>
          <a:prstGeom prst="rect">
            <a:avLst/>
          </a:prstGeom>
          <a:solidFill>
            <a:srgbClr val="142044"/>
          </a:solidFill>
          <a:ln w="12700">
            <a:solidFill>
              <a:srgbClr val="1A2A5E"/>
            </a:solidFill>
            <a:prstDash val="solid"/>
          </a:ln>
        </p:spPr>
        <p:txBody>
          <a:bodyPr/>
          <a:lstStyle/>
          <a:p>
            <a:endParaRPr lang="en-JP"/>
          </a:p>
        </p:txBody>
      </p:sp>
      <p:sp>
        <p:nvSpPr>
          <p:cNvPr id="19" name="Text 17"/>
          <p:cNvSpPr/>
          <p:nvPr/>
        </p:nvSpPr>
        <p:spPr>
          <a:xfrm>
            <a:off x="438912" y="1801368"/>
            <a:ext cx="254203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Miami (MIA)</a:t>
            </a:r>
            <a:endParaRPr lang="en-US" sz="950" dirty="0"/>
          </a:p>
        </p:txBody>
      </p:sp>
      <p:sp>
        <p:nvSpPr>
          <p:cNvPr id="20" name="Shape 18"/>
          <p:cNvSpPr/>
          <p:nvPr/>
        </p:nvSpPr>
        <p:spPr>
          <a:xfrm>
            <a:off x="3017520" y="1737360"/>
            <a:ext cx="960120" cy="329184"/>
          </a:xfrm>
          <a:prstGeom prst="rect">
            <a:avLst/>
          </a:prstGeom>
          <a:solidFill>
            <a:srgbClr val="142044"/>
          </a:solidFill>
          <a:ln w="12700">
            <a:solidFill>
              <a:srgbClr val="1A2A5E"/>
            </a:solidFill>
            <a:prstDash val="solid"/>
          </a:ln>
        </p:spPr>
        <p:txBody>
          <a:bodyPr/>
          <a:lstStyle/>
          <a:p>
            <a:endParaRPr lang="en-JP"/>
          </a:p>
        </p:txBody>
      </p:sp>
      <p:sp>
        <p:nvSpPr>
          <p:cNvPr id="21" name="Text 19"/>
          <p:cNvSpPr/>
          <p:nvPr/>
        </p:nvSpPr>
        <p:spPr>
          <a:xfrm>
            <a:off x="3090672" y="1801368"/>
            <a:ext cx="85039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15–21 JUN</a:t>
            </a:r>
            <a:endParaRPr lang="en-US" sz="950" dirty="0"/>
          </a:p>
        </p:txBody>
      </p:sp>
      <p:sp>
        <p:nvSpPr>
          <p:cNvPr id="22" name="Shape 20"/>
          <p:cNvSpPr/>
          <p:nvPr/>
        </p:nvSpPr>
        <p:spPr>
          <a:xfrm>
            <a:off x="3977640" y="1737360"/>
            <a:ext cx="1554480" cy="329184"/>
          </a:xfrm>
          <a:prstGeom prst="rect">
            <a:avLst/>
          </a:prstGeom>
          <a:solidFill>
            <a:srgbClr val="142044"/>
          </a:solidFill>
          <a:ln w="12700">
            <a:solidFill>
              <a:srgbClr val="1A2A5E"/>
            </a:solidFill>
            <a:prstDash val="solid"/>
          </a:ln>
        </p:spPr>
        <p:txBody>
          <a:bodyPr/>
          <a:lstStyle/>
          <a:p>
            <a:endParaRPr lang="en-JP"/>
          </a:p>
        </p:txBody>
      </p:sp>
      <p:sp>
        <p:nvSpPr>
          <p:cNvPr id="23" name="Text 21"/>
          <p:cNvSpPr/>
          <p:nvPr/>
        </p:nvSpPr>
        <p:spPr>
          <a:xfrm>
            <a:off x="4050792" y="1801368"/>
            <a:ext cx="1444752" cy="201168"/>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$1,200</a:t>
            </a:r>
            <a:endParaRPr lang="en-US" sz="950" dirty="0"/>
          </a:p>
        </p:txBody>
      </p:sp>
      <p:sp>
        <p:nvSpPr>
          <p:cNvPr id="24" name="Shape 22"/>
          <p:cNvSpPr/>
          <p:nvPr/>
        </p:nvSpPr>
        <p:spPr>
          <a:xfrm>
            <a:off x="5532120" y="1737360"/>
            <a:ext cx="2011680" cy="329184"/>
          </a:xfrm>
          <a:prstGeom prst="rect">
            <a:avLst/>
          </a:prstGeom>
          <a:solidFill>
            <a:srgbClr val="142044"/>
          </a:solidFill>
          <a:ln w="12700">
            <a:solidFill>
              <a:srgbClr val="1A2A5E"/>
            </a:solidFill>
            <a:prstDash val="solid"/>
          </a:ln>
        </p:spPr>
        <p:txBody>
          <a:bodyPr/>
          <a:lstStyle/>
          <a:p>
            <a:endParaRPr lang="en-JP"/>
          </a:p>
        </p:txBody>
      </p:sp>
      <p:sp>
        <p:nvSpPr>
          <p:cNvPr id="25" name="Text 23"/>
          <p:cNvSpPr/>
          <p:nvPr/>
        </p:nvSpPr>
        <p:spPr>
          <a:xfrm>
            <a:off x="5605272" y="1801368"/>
            <a:ext cx="190195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ZIPAIR</a:t>
            </a:r>
            <a:endParaRPr lang="en-US" sz="950" dirty="0"/>
          </a:p>
        </p:txBody>
      </p:sp>
      <p:sp>
        <p:nvSpPr>
          <p:cNvPr id="26" name="Shape 24"/>
          <p:cNvSpPr/>
          <p:nvPr/>
        </p:nvSpPr>
        <p:spPr>
          <a:xfrm>
            <a:off x="7543800" y="1737360"/>
            <a:ext cx="1600200" cy="329184"/>
          </a:xfrm>
          <a:prstGeom prst="rect">
            <a:avLst/>
          </a:prstGeom>
          <a:solidFill>
            <a:srgbClr val="142044"/>
          </a:solidFill>
          <a:ln w="12700">
            <a:solidFill>
              <a:srgbClr val="1A2A5E"/>
            </a:solidFill>
            <a:prstDash val="solid"/>
          </a:ln>
        </p:spPr>
        <p:txBody>
          <a:bodyPr/>
          <a:lstStyle/>
          <a:p>
            <a:endParaRPr lang="en-JP"/>
          </a:p>
        </p:txBody>
      </p:sp>
      <p:sp>
        <p:nvSpPr>
          <p:cNvPr id="27" name="Text 25"/>
          <p:cNvSpPr/>
          <p:nvPr/>
        </p:nvSpPr>
        <p:spPr>
          <a:xfrm>
            <a:off x="7616952" y="1801368"/>
            <a:ext cx="149047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Best value overall</a:t>
            </a:r>
            <a:endParaRPr lang="en-US" sz="950" dirty="0"/>
          </a:p>
        </p:txBody>
      </p:sp>
      <p:sp>
        <p:nvSpPr>
          <p:cNvPr id="28" name="Shape 26"/>
          <p:cNvSpPr/>
          <p:nvPr/>
        </p:nvSpPr>
        <p:spPr>
          <a:xfrm>
            <a:off x="365760" y="2084832"/>
            <a:ext cx="2651760" cy="329184"/>
          </a:xfrm>
          <a:prstGeom prst="rect">
            <a:avLst/>
          </a:prstGeom>
          <a:solidFill>
            <a:srgbClr val="0A1528"/>
          </a:solidFill>
          <a:ln w="12700">
            <a:solidFill>
              <a:srgbClr val="1A2A5E"/>
            </a:solidFill>
            <a:prstDash val="solid"/>
          </a:ln>
        </p:spPr>
        <p:txBody>
          <a:bodyPr/>
          <a:lstStyle/>
          <a:p>
            <a:endParaRPr lang="en-JP"/>
          </a:p>
        </p:txBody>
      </p:sp>
      <p:sp>
        <p:nvSpPr>
          <p:cNvPr id="29" name="Text 27"/>
          <p:cNvSpPr/>
          <p:nvPr/>
        </p:nvSpPr>
        <p:spPr>
          <a:xfrm>
            <a:off x="438912" y="2148840"/>
            <a:ext cx="254203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Washington D.C. (IAD)</a:t>
            </a:r>
            <a:endParaRPr lang="en-US" sz="950" dirty="0"/>
          </a:p>
        </p:txBody>
      </p:sp>
      <p:sp>
        <p:nvSpPr>
          <p:cNvPr id="30" name="Shape 28"/>
          <p:cNvSpPr/>
          <p:nvPr/>
        </p:nvSpPr>
        <p:spPr>
          <a:xfrm>
            <a:off x="3017520" y="2084832"/>
            <a:ext cx="960120" cy="329184"/>
          </a:xfrm>
          <a:prstGeom prst="rect">
            <a:avLst/>
          </a:prstGeom>
          <a:solidFill>
            <a:srgbClr val="0A1528"/>
          </a:solidFill>
          <a:ln w="12700">
            <a:solidFill>
              <a:srgbClr val="1A2A5E"/>
            </a:solidFill>
            <a:prstDash val="solid"/>
          </a:ln>
        </p:spPr>
        <p:txBody>
          <a:bodyPr/>
          <a:lstStyle/>
          <a:p>
            <a:endParaRPr lang="en-JP"/>
          </a:p>
        </p:txBody>
      </p:sp>
      <p:sp>
        <p:nvSpPr>
          <p:cNvPr id="31" name="Text 29"/>
          <p:cNvSpPr/>
          <p:nvPr/>
        </p:nvSpPr>
        <p:spPr>
          <a:xfrm>
            <a:off x="3090672" y="2148840"/>
            <a:ext cx="85039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15–21 JUN</a:t>
            </a:r>
            <a:endParaRPr lang="en-US" sz="950" dirty="0"/>
          </a:p>
        </p:txBody>
      </p:sp>
      <p:sp>
        <p:nvSpPr>
          <p:cNvPr id="32" name="Shape 30"/>
          <p:cNvSpPr/>
          <p:nvPr/>
        </p:nvSpPr>
        <p:spPr>
          <a:xfrm>
            <a:off x="3977640" y="2084832"/>
            <a:ext cx="1554480" cy="329184"/>
          </a:xfrm>
          <a:prstGeom prst="rect">
            <a:avLst/>
          </a:prstGeom>
          <a:solidFill>
            <a:srgbClr val="0A1528"/>
          </a:solidFill>
          <a:ln w="12700">
            <a:solidFill>
              <a:srgbClr val="1A2A5E"/>
            </a:solidFill>
            <a:prstDash val="solid"/>
          </a:ln>
        </p:spPr>
        <p:txBody>
          <a:bodyPr/>
          <a:lstStyle/>
          <a:p>
            <a:endParaRPr lang="en-JP"/>
          </a:p>
        </p:txBody>
      </p:sp>
      <p:sp>
        <p:nvSpPr>
          <p:cNvPr id="33" name="Text 31"/>
          <p:cNvSpPr/>
          <p:nvPr/>
        </p:nvSpPr>
        <p:spPr>
          <a:xfrm>
            <a:off x="4050792" y="2148840"/>
            <a:ext cx="1444752" cy="201168"/>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$1,200</a:t>
            </a:r>
            <a:endParaRPr lang="en-US" sz="950" dirty="0"/>
          </a:p>
        </p:txBody>
      </p:sp>
      <p:sp>
        <p:nvSpPr>
          <p:cNvPr id="34" name="Shape 32"/>
          <p:cNvSpPr/>
          <p:nvPr/>
        </p:nvSpPr>
        <p:spPr>
          <a:xfrm>
            <a:off x="5532120" y="2084832"/>
            <a:ext cx="2011680" cy="329184"/>
          </a:xfrm>
          <a:prstGeom prst="rect">
            <a:avLst/>
          </a:prstGeom>
          <a:solidFill>
            <a:srgbClr val="0A1528"/>
          </a:solidFill>
          <a:ln w="12700">
            <a:solidFill>
              <a:srgbClr val="1A2A5E"/>
            </a:solidFill>
            <a:prstDash val="solid"/>
          </a:ln>
        </p:spPr>
        <p:txBody>
          <a:bodyPr/>
          <a:lstStyle/>
          <a:p>
            <a:endParaRPr lang="en-JP"/>
          </a:p>
        </p:txBody>
      </p:sp>
      <p:sp>
        <p:nvSpPr>
          <p:cNvPr id="35" name="Text 33"/>
          <p:cNvSpPr/>
          <p:nvPr/>
        </p:nvSpPr>
        <p:spPr>
          <a:xfrm>
            <a:off x="5605272" y="2148840"/>
            <a:ext cx="190195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ZIPAIR / United</a:t>
            </a:r>
            <a:endParaRPr lang="en-US" sz="950" dirty="0"/>
          </a:p>
        </p:txBody>
      </p:sp>
      <p:sp>
        <p:nvSpPr>
          <p:cNvPr id="36" name="Shape 34"/>
          <p:cNvSpPr/>
          <p:nvPr/>
        </p:nvSpPr>
        <p:spPr>
          <a:xfrm>
            <a:off x="7543800" y="2084832"/>
            <a:ext cx="1600200" cy="329184"/>
          </a:xfrm>
          <a:prstGeom prst="rect">
            <a:avLst/>
          </a:prstGeom>
          <a:solidFill>
            <a:srgbClr val="0A1528"/>
          </a:solidFill>
          <a:ln w="12700">
            <a:solidFill>
              <a:srgbClr val="1A2A5E"/>
            </a:solidFill>
            <a:prstDash val="solid"/>
          </a:ln>
        </p:spPr>
        <p:txBody>
          <a:bodyPr/>
          <a:lstStyle/>
          <a:p>
            <a:endParaRPr lang="en-JP"/>
          </a:p>
        </p:txBody>
      </p:sp>
      <p:sp>
        <p:nvSpPr>
          <p:cNvPr id="37" name="Text 35"/>
          <p:cNvSpPr/>
          <p:nvPr/>
        </p:nvSpPr>
        <p:spPr>
          <a:xfrm>
            <a:off x="7616952" y="2148840"/>
            <a:ext cx="149047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Via stop</a:t>
            </a:r>
            <a:endParaRPr lang="en-US" sz="950" dirty="0"/>
          </a:p>
        </p:txBody>
      </p:sp>
      <p:sp>
        <p:nvSpPr>
          <p:cNvPr id="38" name="Shape 36"/>
          <p:cNvSpPr/>
          <p:nvPr/>
        </p:nvSpPr>
        <p:spPr>
          <a:xfrm>
            <a:off x="365760" y="2432304"/>
            <a:ext cx="2651760" cy="329184"/>
          </a:xfrm>
          <a:prstGeom prst="rect">
            <a:avLst/>
          </a:prstGeom>
          <a:solidFill>
            <a:srgbClr val="142044"/>
          </a:solidFill>
          <a:ln w="12700">
            <a:solidFill>
              <a:srgbClr val="1A2A5E"/>
            </a:solidFill>
            <a:prstDash val="solid"/>
          </a:ln>
        </p:spPr>
        <p:txBody>
          <a:bodyPr/>
          <a:lstStyle/>
          <a:p>
            <a:endParaRPr lang="en-JP"/>
          </a:p>
        </p:txBody>
      </p:sp>
      <p:sp>
        <p:nvSpPr>
          <p:cNvPr id="39" name="Text 37"/>
          <p:cNvSpPr/>
          <p:nvPr/>
        </p:nvSpPr>
        <p:spPr>
          <a:xfrm>
            <a:off x="438912" y="2496312"/>
            <a:ext cx="254203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New York (JFK/EWR)</a:t>
            </a:r>
            <a:endParaRPr lang="en-US" sz="950" dirty="0"/>
          </a:p>
        </p:txBody>
      </p:sp>
      <p:sp>
        <p:nvSpPr>
          <p:cNvPr id="40" name="Shape 38"/>
          <p:cNvSpPr/>
          <p:nvPr/>
        </p:nvSpPr>
        <p:spPr>
          <a:xfrm>
            <a:off x="3017520" y="2432304"/>
            <a:ext cx="960120" cy="329184"/>
          </a:xfrm>
          <a:prstGeom prst="rect">
            <a:avLst/>
          </a:prstGeom>
          <a:solidFill>
            <a:srgbClr val="142044"/>
          </a:solidFill>
          <a:ln w="12700">
            <a:solidFill>
              <a:srgbClr val="1A2A5E"/>
            </a:solidFill>
            <a:prstDash val="solid"/>
          </a:ln>
        </p:spPr>
        <p:txBody>
          <a:bodyPr/>
          <a:lstStyle/>
          <a:p>
            <a:endParaRPr lang="en-JP"/>
          </a:p>
        </p:txBody>
      </p:sp>
      <p:sp>
        <p:nvSpPr>
          <p:cNvPr id="41" name="Text 39"/>
          <p:cNvSpPr/>
          <p:nvPr/>
        </p:nvSpPr>
        <p:spPr>
          <a:xfrm>
            <a:off x="3090672" y="2496312"/>
            <a:ext cx="85039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15–21 JUN</a:t>
            </a:r>
            <a:endParaRPr lang="en-US" sz="950" dirty="0"/>
          </a:p>
        </p:txBody>
      </p:sp>
      <p:sp>
        <p:nvSpPr>
          <p:cNvPr id="42" name="Shape 40"/>
          <p:cNvSpPr/>
          <p:nvPr/>
        </p:nvSpPr>
        <p:spPr>
          <a:xfrm>
            <a:off x="3977640" y="2432304"/>
            <a:ext cx="1554480" cy="329184"/>
          </a:xfrm>
          <a:prstGeom prst="rect">
            <a:avLst/>
          </a:prstGeom>
          <a:solidFill>
            <a:srgbClr val="142044"/>
          </a:solidFill>
          <a:ln w="12700">
            <a:solidFill>
              <a:srgbClr val="1A2A5E"/>
            </a:solidFill>
            <a:prstDash val="solid"/>
          </a:ln>
        </p:spPr>
        <p:txBody>
          <a:bodyPr/>
          <a:lstStyle/>
          <a:p>
            <a:endParaRPr lang="en-JP"/>
          </a:p>
        </p:txBody>
      </p:sp>
      <p:sp>
        <p:nvSpPr>
          <p:cNvPr id="43" name="Text 41"/>
          <p:cNvSpPr/>
          <p:nvPr/>
        </p:nvSpPr>
        <p:spPr>
          <a:xfrm>
            <a:off x="4050792" y="2496312"/>
            <a:ext cx="1444752" cy="201168"/>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$1,600</a:t>
            </a:r>
            <a:endParaRPr lang="en-US" sz="950" dirty="0"/>
          </a:p>
        </p:txBody>
      </p:sp>
      <p:sp>
        <p:nvSpPr>
          <p:cNvPr id="44" name="Shape 42"/>
          <p:cNvSpPr/>
          <p:nvPr/>
        </p:nvSpPr>
        <p:spPr>
          <a:xfrm>
            <a:off x="5532120" y="2432304"/>
            <a:ext cx="2011680" cy="329184"/>
          </a:xfrm>
          <a:prstGeom prst="rect">
            <a:avLst/>
          </a:prstGeom>
          <a:solidFill>
            <a:srgbClr val="142044"/>
          </a:solidFill>
          <a:ln w="12700">
            <a:solidFill>
              <a:srgbClr val="1A2A5E"/>
            </a:solidFill>
            <a:prstDash val="solid"/>
          </a:ln>
        </p:spPr>
        <p:txBody>
          <a:bodyPr/>
          <a:lstStyle/>
          <a:p>
            <a:endParaRPr lang="en-JP"/>
          </a:p>
        </p:txBody>
      </p:sp>
      <p:sp>
        <p:nvSpPr>
          <p:cNvPr id="45" name="Text 43"/>
          <p:cNvSpPr/>
          <p:nvPr/>
        </p:nvSpPr>
        <p:spPr>
          <a:xfrm>
            <a:off x="5605272" y="2496312"/>
            <a:ext cx="190195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JAL / American</a:t>
            </a:r>
            <a:endParaRPr lang="en-US" sz="950" dirty="0"/>
          </a:p>
        </p:txBody>
      </p:sp>
      <p:sp>
        <p:nvSpPr>
          <p:cNvPr id="46" name="Shape 44"/>
          <p:cNvSpPr/>
          <p:nvPr/>
        </p:nvSpPr>
        <p:spPr>
          <a:xfrm>
            <a:off x="7543800" y="2432304"/>
            <a:ext cx="1600200" cy="329184"/>
          </a:xfrm>
          <a:prstGeom prst="rect">
            <a:avLst/>
          </a:prstGeom>
          <a:solidFill>
            <a:srgbClr val="142044"/>
          </a:solidFill>
          <a:ln w="12700">
            <a:solidFill>
              <a:srgbClr val="1A2A5E"/>
            </a:solidFill>
            <a:prstDash val="solid"/>
          </a:ln>
        </p:spPr>
        <p:txBody>
          <a:bodyPr/>
          <a:lstStyle/>
          <a:p>
            <a:endParaRPr lang="en-JP"/>
          </a:p>
        </p:txBody>
      </p:sp>
      <p:sp>
        <p:nvSpPr>
          <p:cNvPr id="47" name="Text 45"/>
          <p:cNvSpPr/>
          <p:nvPr/>
        </p:nvSpPr>
        <p:spPr>
          <a:xfrm>
            <a:off x="7616952" y="2496312"/>
            <a:ext cx="149047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Direct available</a:t>
            </a:r>
            <a:endParaRPr lang="en-US" sz="950" dirty="0"/>
          </a:p>
        </p:txBody>
      </p:sp>
      <p:sp>
        <p:nvSpPr>
          <p:cNvPr id="48" name="Shape 46"/>
          <p:cNvSpPr/>
          <p:nvPr/>
        </p:nvSpPr>
        <p:spPr>
          <a:xfrm>
            <a:off x="365760" y="2779776"/>
            <a:ext cx="2651760" cy="329184"/>
          </a:xfrm>
          <a:prstGeom prst="rect">
            <a:avLst/>
          </a:prstGeom>
          <a:solidFill>
            <a:srgbClr val="0A1528"/>
          </a:solidFill>
          <a:ln w="12700">
            <a:solidFill>
              <a:srgbClr val="1A2A5E"/>
            </a:solidFill>
            <a:prstDash val="solid"/>
          </a:ln>
        </p:spPr>
        <p:txBody>
          <a:bodyPr/>
          <a:lstStyle/>
          <a:p>
            <a:endParaRPr lang="en-JP"/>
          </a:p>
        </p:txBody>
      </p:sp>
      <p:sp>
        <p:nvSpPr>
          <p:cNvPr id="49" name="Text 47"/>
          <p:cNvSpPr/>
          <p:nvPr/>
        </p:nvSpPr>
        <p:spPr>
          <a:xfrm>
            <a:off x="438912" y="2843784"/>
            <a:ext cx="254203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Los Angeles (LAX)</a:t>
            </a:r>
            <a:endParaRPr lang="en-US" sz="950" dirty="0"/>
          </a:p>
        </p:txBody>
      </p:sp>
      <p:sp>
        <p:nvSpPr>
          <p:cNvPr id="50" name="Shape 48"/>
          <p:cNvSpPr/>
          <p:nvPr/>
        </p:nvSpPr>
        <p:spPr>
          <a:xfrm>
            <a:off x="3017520" y="2779776"/>
            <a:ext cx="960120" cy="329184"/>
          </a:xfrm>
          <a:prstGeom prst="rect">
            <a:avLst/>
          </a:prstGeom>
          <a:solidFill>
            <a:srgbClr val="0A1528"/>
          </a:solidFill>
          <a:ln w="12700">
            <a:solidFill>
              <a:srgbClr val="1A2A5E"/>
            </a:solidFill>
            <a:prstDash val="solid"/>
          </a:ln>
        </p:spPr>
        <p:txBody>
          <a:bodyPr/>
          <a:lstStyle/>
          <a:p>
            <a:endParaRPr lang="en-JP"/>
          </a:p>
        </p:txBody>
      </p:sp>
      <p:sp>
        <p:nvSpPr>
          <p:cNvPr id="51" name="Text 49"/>
          <p:cNvSpPr/>
          <p:nvPr/>
        </p:nvSpPr>
        <p:spPr>
          <a:xfrm>
            <a:off x="3090672" y="2843784"/>
            <a:ext cx="85039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15–21 JUN</a:t>
            </a:r>
            <a:endParaRPr lang="en-US" sz="950" dirty="0"/>
          </a:p>
        </p:txBody>
      </p:sp>
      <p:sp>
        <p:nvSpPr>
          <p:cNvPr id="52" name="Shape 50"/>
          <p:cNvSpPr/>
          <p:nvPr/>
        </p:nvSpPr>
        <p:spPr>
          <a:xfrm>
            <a:off x="3977640" y="2779776"/>
            <a:ext cx="1554480" cy="329184"/>
          </a:xfrm>
          <a:prstGeom prst="rect">
            <a:avLst/>
          </a:prstGeom>
          <a:solidFill>
            <a:srgbClr val="0A1528"/>
          </a:solidFill>
          <a:ln w="12700">
            <a:solidFill>
              <a:srgbClr val="1A2A5E"/>
            </a:solidFill>
            <a:prstDash val="solid"/>
          </a:ln>
        </p:spPr>
        <p:txBody>
          <a:bodyPr/>
          <a:lstStyle/>
          <a:p>
            <a:endParaRPr lang="en-JP"/>
          </a:p>
        </p:txBody>
      </p:sp>
      <p:sp>
        <p:nvSpPr>
          <p:cNvPr id="53" name="Text 51"/>
          <p:cNvSpPr/>
          <p:nvPr/>
        </p:nvSpPr>
        <p:spPr>
          <a:xfrm>
            <a:off x="4050792" y="2843784"/>
            <a:ext cx="1444752" cy="201168"/>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$1,600</a:t>
            </a:r>
            <a:endParaRPr lang="en-US" sz="950" dirty="0"/>
          </a:p>
        </p:txBody>
      </p:sp>
      <p:sp>
        <p:nvSpPr>
          <p:cNvPr id="54" name="Shape 52"/>
          <p:cNvSpPr/>
          <p:nvPr/>
        </p:nvSpPr>
        <p:spPr>
          <a:xfrm>
            <a:off x="5532120" y="2779776"/>
            <a:ext cx="2011680" cy="329184"/>
          </a:xfrm>
          <a:prstGeom prst="rect">
            <a:avLst/>
          </a:prstGeom>
          <a:solidFill>
            <a:srgbClr val="0A1528"/>
          </a:solidFill>
          <a:ln w="12700">
            <a:solidFill>
              <a:srgbClr val="1A2A5E"/>
            </a:solidFill>
            <a:prstDash val="solid"/>
          </a:ln>
        </p:spPr>
        <p:txBody>
          <a:bodyPr/>
          <a:lstStyle/>
          <a:p>
            <a:endParaRPr lang="en-JP"/>
          </a:p>
        </p:txBody>
      </p:sp>
      <p:sp>
        <p:nvSpPr>
          <p:cNvPr id="55" name="Text 53"/>
          <p:cNvSpPr/>
          <p:nvPr/>
        </p:nvSpPr>
        <p:spPr>
          <a:xfrm>
            <a:off x="5605272" y="2843784"/>
            <a:ext cx="190195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American</a:t>
            </a:r>
            <a:endParaRPr lang="en-US" sz="950" dirty="0"/>
          </a:p>
        </p:txBody>
      </p:sp>
      <p:sp>
        <p:nvSpPr>
          <p:cNvPr id="56" name="Shape 54"/>
          <p:cNvSpPr/>
          <p:nvPr/>
        </p:nvSpPr>
        <p:spPr>
          <a:xfrm>
            <a:off x="7543800" y="2779776"/>
            <a:ext cx="1600200" cy="329184"/>
          </a:xfrm>
          <a:prstGeom prst="rect">
            <a:avLst/>
          </a:prstGeom>
          <a:solidFill>
            <a:srgbClr val="0A1528"/>
          </a:solidFill>
          <a:ln w="12700">
            <a:solidFill>
              <a:srgbClr val="1A2A5E"/>
            </a:solidFill>
            <a:prstDash val="solid"/>
          </a:ln>
        </p:spPr>
        <p:txBody>
          <a:bodyPr/>
          <a:lstStyle/>
          <a:p>
            <a:endParaRPr lang="en-JP"/>
          </a:p>
        </p:txBody>
      </p:sp>
      <p:sp>
        <p:nvSpPr>
          <p:cNvPr id="57" name="Text 55"/>
          <p:cNvSpPr/>
          <p:nvPr/>
        </p:nvSpPr>
        <p:spPr>
          <a:xfrm>
            <a:off x="7616952" y="2843784"/>
            <a:ext cx="149047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Direct</a:t>
            </a:r>
            <a:endParaRPr lang="en-US" sz="950" dirty="0"/>
          </a:p>
        </p:txBody>
      </p:sp>
      <p:sp>
        <p:nvSpPr>
          <p:cNvPr id="58" name="Shape 56"/>
          <p:cNvSpPr/>
          <p:nvPr/>
        </p:nvSpPr>
        <p:spPr>
          <a:xfrm>
            <a:off x="365760" y="3127248"/>
            <a:ext cx="2651760" cy="329184"/>
          </a:xfrm>
          <a:prstGeom prst="rect">
            <a:avLst/>
          </a:prstGeom>
          <a:solidFill>
            <a:srgbClr val="142044"/>
          </a:solidFill>
          <a:ln w="12700">
            <a:solidFill>
              <a:srgbClr val="1A2A5E"/>
            </a:solidFill>
            <a:prstDash val="solid"/>
          </a:ln>
        </p:spPr>
        <p:txBody>
          <a:bodyPr/>
          <a:lstStyle/>
          <a:p>
            <a:endParaRPr lang="en-JP"/>
          </a:p>
        </p:txBody>
      </p:sp>
      <p:sp>
        <p:nvSpPr>
          <p:cNvPr id="59" name="Text 57"/>
          <p:cNvSpPr/>
          <p:nvPr/>
        </p:nvSpPr>
        <p:spPr>
          <a:xfrm>
            <a:off x="438912" y="3191256"/>
            <a:ext cx="254203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San Francisco (SFO)</a:t>
            </a:r>
            <a:endParaRPr lang="en-US" sz="950" dirty="0"/>
          </a:p>
        </p:txBody>
      </p:sp>
      <p:sp>
        <p:nvSpPr>
          <p:cNvPr id="60" name="Shape 58"/>
          <p:cNvSpPr/>
          <p:nvPr/>
        </p:nvSpPr>
        <p:spPr>
          <a:xfrm>
            <a:off x="3017520" y="3127248"/>
            <a:ext cx="960120" cy="329184"/>
          </a:xfrm>
          <a:prstGeom prst="rect">
            <a:avLst/>
          </a:prstGeom>
          <a:solidFill>
            <a:srgbClr val="142044"/>
          </a:solidFill>
          <a:ln w="12700">
            <a:solidFill>
              <a:srgbClr val="1A2A5E"/>
            </a:solidFill>
            <a:prstDash val="solid"/>
          </a:ln>
        </p:spPr>
        <p:txBody>
          <a:bodyPr/>
          <a:lstStyle/>
          <a:p>
            <a:endParaRPr lang="en-JP"/>
          </a:p>
        </p:txBody>
      </p:sp>
      <p:sp>
        <p:nvSpPr>
          <p:cNvPr id="61" name="Text 59"/>
          <p:cNvSpPr/>
          <p:nvPr/>
        </p:nvSpPr>
        <p:spPr>
          <a:xfrm>
            <a:off x="3090672" y="3191256"/>
            <a:ext cx="85039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15–21 JUN</a:t>
            </a:r>
            <a:endParaRPr lang="en-US" sz="950" dirty="0"/>
          </a:p>
        </p:txBody>
      </p:sp>
      <p:sp>
        <p:nvSpPr>
          <p:cNvPr id="62" name="Shape 60"/>
          <p:cNvSpPr/>
          <p:nvPr/>
        </p:nvSpPr>
        <p:spPr>
          <a:xfrm>
            <a:off x="3977640" y="3127248"/>
            <a:ext cx="1554480" cy="329184"/>
          </a:xfrm>
          <a:prstGeom prst="rect">
            <a:avLst/>
          </a:prstGeom>
          <a:solidFill>
            <a:srgbClr val="142044"/>
          </a:solidFill>
          <a:ln w="12700">
            <a:solidFill>
              <a:srgbClr val="1A2A5E"/>
            </a:solidFill>
            <a:prstDash val="solid"/>
          </a:ln>
        </p:spPr>
        <p:txBody>
          <a:bodyPr/>
          <a:lstStyle/>
          <a:p>
            <a:endParaRPr lang="en-JP"/>
          </a:p>
        </p:txBody>
      </p:sp>
      <p:sp>
        <p:nvSpPr>
          <p:cNvPr id="63" name="Text 61"/>
          <p:cNvSpPr/>
          <p:nvPr/>
        </p:nvSpPr>
        <p:spPr>
          <a:xfrm>
            <a:off x="4050792" y="3191256"/>
            <a:ext cx="1444752" cy="201168"/>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$1,500</a:t>
            </a:r>
            <a:endParaRPr lang="en-US" sz="950" dirty="0"/>
          </a:p>
        </p:txBody>
      </p:sp>
      <p:sp>
        <p:nvSpPr>
          <p:cNvPr id="64" name="Shape 62"/>
          <p:cNvSpPr/>
          <p:nvPr/>
        </p:nvSpPr>
        <p:spPr>
          <a:xfrm>
            <a:off x="5532120" y="3127248"/>
            <a:ext cx="2011680" cy="329184"/>
          </a:xfrm>
          <a:prstGeom prst="rect">
            <a:avLst/>
          </a:prstGeom>
          <a:solidFill>
            <a:srgbClr val="142044"/>
          </a:solidFill>
          <a:ln w="12700">
            <a:solidFill>
              <a:srgbClr val="1A2A5E"/>
            </a:solidFill>
            <a:prstDash val="solid"/>
          </a:ln>
        </p:spPr>
        <p:txBody>
          <a:bodyPr/>
          <a:lstStyle/>
          <a:p>
            <a:endParaRPr lang="en-JP"/>
          </a:p>
        </p:txBody>
      </p:sp>
      <p:sp>
        <p:nvSpPr>
          <p:cNvPr id="65" name="Text 63"/>
          <p:cNvSpPr/>
          <p:nvPr/>
        </p:nvSpPr>
        <p:spPr>
          <a:xfrm>
            <a:off x="5605272" y="3191256"/>
            <a:ext cx="190195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United</a:t>
            </a:r>
            <a:endParaRPr lang="en-US" sz="950" dirty="0"/>
          </a:p>
        </p:txBody>
      </p:sp>
      <p:sp>
        <p:nvSpPr>
          <p:cNvPr id="66" name="Shape 64"/>
          <p:cNvSpPr/>
          <p:nvPr/>
        </p:nvSpPr>
        <p:spPr>
          <a:xfrm>
            <a:off x="7543800" y="3127248"/>
            <a:ext cx="1600200" cy="329184"/>
          </a:xfrm>
          <a:prstGeom prst="rect">
            <a:avLst/>
          </a:prstGeom>
          <a:solidFill>
            <a:srgbClr val="142044"/>
          </a:solidFill>
          <a:ln w="12700">
            <a:solidFill>
              <a:srgbClr val="1A2A5E"/>
            </a:solidFill>
            <a:prstDash val="solid"/>
          </a:ln>
        </p:spPr>
        <p:txBody>
          <a:bodyPr/>
          <a:lstStyle/>
          <a:p>
            <a:endParaRPr lang="en-JP"/>
          </a:p>
        </p:txBody>
      </p:sp>
      <p:sp>
        <p:nvSpPr>
          <p:cNvPr id="67" name="Text 65"/>
          <p:cNvSpPr/>
          <p:nvPr/>
        </p:nvSpPr>
        <p:spPr>
          <a:xfrm>
            <a:off x="7616952" y="3191256"/>
            <a:ext cx="149047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Direct</a:t>
            </a:r>
            <a:endParaRPr lang="en-US" sz="950" dirty="0"/>
          </a:p>
        </p:txBody>
      </p:sp>
      <p:sp>
        <p:nvSpPr>
          <p:cNvPr id="68" name="Shape 66"/>
          <p:cNvSpPr/>
          <p:nvPr/>
        </p:nvSpPr>
        <p:spPr>
          <a:xfrm>
            <a:off x="365760" y="3474720"/>
            <a:ext cx="2651760" cy="329184"/>
          </a:xfrm>
          <a:prstGeom prst="rect">
            <a:avLst/>
          </a:prstGeom>
          <a:solidFill>
            <a:srgbClr val="0A1528"/>
          </a:solidFill>
          <a:ln w="12700">
            <a:solidFill>
              <a:srgbClr val="1A2A5E"/>
            </a:solidFill>
            <a:prstDash val="solid"/>
          </a:ln>
        </p:spPr>
        <p:txBody>
          <a:bodyPr/>
          <a:lstStyle/>
          <a:p>
            <a:endParaRPr lang="en-JP"/>
          </a:p>
        </p:txBody>
      </p:sp>
      <p:sp>
        <p:nvSpPr>
          <p:cNvPr id="69" name="Text 67"/>
          <p:cNvSpPr/>
          <p:nvPr/>
        </p:nvSpPr>
        <p:spPr>
          <a:xfrm>
            <a:off x="438912" y="3538728"/>
            <a:ext cx="254203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Chicago (ORD)</a:t>
            </a:r>
            <a:endParaRPr lang="en-US" sz="950" dirty="0"/>
          </a:p>
        </p:txBody>
      </p:sp>
      <p:sp>
        <p:nvSpPr>
          <p:cNvPr id="70" name="Shape 68"/>
          <p:cNvSpPr/>
          <p:nvPr/>
        </p:nvSpPr>
        <p:spPr>
          <a:xfrm>
            <a:off x="3017520" y="3474720"/>
            <a:ext cx="960120" cy="329184"/>
          </a:xfrm>
          <a:prstGeom prst="rect">
            <a:avLst/>
          </a:prstGeom>
          <a:solidFill>
            <a:srgbClr val="0A1528"/>
          </a:solidFill>
          <a:ln w="12700">
            <a:solidFill>
              <a:srgbClr val="1A2A5E"/>
            </a:solidFill>
            <a:prstDash val="solid"/>
          </a:ln>
        </p:spPr>
        <p:txBody>
          <a:bodyPr/>
          <a:lstStyle/>
          <a:p>
            <a:endParaRPr lang="en-JP"/>
          </a:p>
        </p:txBody>
      </p:sp>
      <p:sp>
        <p:nvSpPr>
          <p:cNvPr id="71" name="Text 69"/>
          <p:cNvSpPr/>
          <p:nvPr/>
        </p:nvSpPr>
        <p:spPr>
          <a:xfrm>
            <a:off x="3090672" y="3538728"/>
            <a:ext cx="85039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15–21 JUN</a:t>
            </a:r>
            <a:endParaRPr lang="en-US" sz="950" dirty="0"/>
          </a:p>
        </p:txBody>
      </p:sp>
      <p:sp>
        <p:nvSpPr>
          <p:cNvPr id="72" name="Shape 70"/>
          <p:cNvSpPr/>
          <p:nvPr/>
        </p:nvSpPr>
        <p:spPr>
          <a:xfrm>
            <a:off x="3977640" y="3474720"/>
            <a:ext cx="1554480" cy="329184"/>
          </a:xfrm>
          <a:prstGeom prst="rect">
            <a:avLst/>
          </a:prstGeom>
          <a:solidFill>
            <a:srgbClr val="0A1528"/>
          </a:solidFill>
          <a:ln w="12700">
            <a:solidFill>
              <a:srgbClr val="1A2A5E"/>
            </a:solidFill>
            <a:prstDash val="solid"/>
          </a:ln>
        </p:spPr>
        <p:txBody>
          <a:bodyPr/>
          <a:lstStyle/>
          <a:p>
            <a:endParaRPr lang="en-JP"/>
          </a:p>
        </p:txBody>
      </p:sp>
      <p:sp>
        <p:nvSpPr>
          <p:cNvPr id="73" name="Text 71"/>
          <p:cNvSpPr/>
          <p:nvPr/>
        </p:nvSpPr>
        <p:spPr>
          <a:xfrm>
            <a:off x="4050792" y="3538728"/>
            <a:ext cx="1444752" cy="201168"/>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$1,900</a:t>
            </a:r>
            <a:endParaRPr lang="en-US" sz="950" dirty="0"/>
          </a:p>
        </p:txBody>
      </p:sp>
      <p:sp>
        <p:nvSpPr>
          <p:cNvPr id="74" name="Shape 72"/>
          <p:cNvSpPr/>
          <p:nvPr/>
        </p:nvSpPr>
        <p:spPr>
          <a:xfrm>
            <a:off x="5532120" y="3474720"/>
            <a:ext cx="2011680" cy="329184"/>
          </a:xfrm>
          <a:prstGeom prst="rect">
            <a:avLst/>
          </a:prstGeom>
          <a:solidFill>
            <a:srgbClr val="0A1528"/>
          </a:solidFill>
          <a:ln w="12700">
            <a:solidFill>
              <a:srgbClr val="1A2A5E"/>
            </a:solidFill>
            <a:prstDash val="solid"/>
          </a:ln>
        </p:spPr>
        <p:txBody>
          <a:bodyPr/>
          <a:lstStyle/>
          <a:p>
            <a:endParaRPr lang="en-JP"/>
          </a:p>
        </p:txBody>
      </p:sp>
      <p:sp>
        <p:nvSpPr>
          <p:cNvPr id="75" name="Text 73"/>
          <p:cNvSpPr/>
          <p:nvPr/>
        </p:nvSpPr>
        <p:spPr>
          <a:xfrm>
            <a:off x="5605272" y="3538728"/>
            <a:ext cx="190195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JAL / American</a:t>
            </a:r>
            <a:endParaRPr lang="en-US" sz="950" dirty="0"/>
          </a:p>
        </p:txBody>
      </p:sp>
      <p:sp>
        <p:nvSpPr>
          <p:cNvPr id="76" name="Shape 74"/>
          <p:cNvSpPr/>
          <p:nvPr/>
        </p:nvSpPr>
        <p:spPr>
          <a:xfrm>
            <a:off x="7543800" y="3474720"/>
            <a:ext cx="1600200" cy="329184"/>
          </a:xfrm>
          <a:prstGeom prst="rect">
            <a:avLst/>
          </a:prstGeom>
          <a:solidFill>
            <a:srgbClr val="0A1528"/>
          </a:solidFill>
          <a:ln w="12700">
            <a:solidFill>
              <a:srgbClr val="1A2A5E"/>
            </a:solidFill>
            <a:prstDash val="solid"/>
          </a:ln>
        </p:spPr>
        <p:txBody>
          <a:bodyPr/>
          <a:lstStyle/>
          <a:p>
            <a:endParaRPr lang="en-JP"/>
          </a:p>
        </p:txBody>
      </p:sp>
      <p:sp>
        <p:nvSpPr>
          <p:cNvPr id="77" name="Text 75"/>
          <p:cNvSpPr/>
          <p:nvPr/>
        </p:nvSpPr>
        <p:spPr>
          <a:xfrm>
            <a:off x="7616952" y="3538728"/>
            <a:ext cx="149047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Direct</a:t>
            </a:r>
            <a:endParaRPr lang="en-US" sz="950" dirty="0"/>
          </a:p>
        </p:txBody>
      </p:sp>
      <p:sp>
        <p:nvSpPr>
          <p:cNvPr id="78" name="Shape 76"/>
          <p:cNvSpPr/>
          <p:nvPr/>
        </p:nvSpPr>
        <p:spPr>
          <a:xfrm>
            <a:off x="365760" y="3822192"/>
            <a:ext cx="2651760" cy="329184"/>
          </a:xfrm>
          <a:prstGeom prst="rect">
            <a:avLst/>
          </a:prstGeom>
          <a:solidFill>
            <a:srgbClr val="142044"/>
          </a:solidFill>
          <a:ln w="12700">
            <a:solidFill>
              <a:srgbClr val="1A2A5E"/>
            </a:solidFill>
            <a:prstDash val="solid"/>
          </a:ln>
        </p:spPr>
        <p:txBody>
          <a:bodyPr/>
          <a:lstStyle/>
          <a:p>
            <a:endParaRPr lang="en-JP"/>
          </a:p>
        </p:txBody>
      </p:sp>
      <p:sp>
        <p:nvSpPr>
          <p:cNvPr id="79" name="Text 77"/>
          <p:cNvSpPr/>
          <p:nvPr/>
        </p:nvSpPr>
        <p:spPr>
          <a:xfrm>
            <a:off x="438912" y="3886200"/>
            <a:ext cx="254203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Toronto Pearson (YYZ)</a:t>
            </a:r>
            <a:endParaRPr lang="en-US" sz="950" dirty="0"/>
          </a:p>
        </p:txBody>
      </p:sp>
      <p:sp>
        <p:nvSpPr>
          <p:cNvPr id="80" name="Shape 78"/>
          <p:cNvSpPr/>
          <p:nvPr/>
        </p:nvSpPr>
        <p:spPr>
          <a:xfrm>
            <a:off x="3017520" y="3822192"/>
            <a:ext cx="960120" cy="329184"/>
          </a:xfrm>
          <a:prstGeom prst="rect">
            <a:avLst/>
          </a:prstGeom>
          <a:solidFill>
            <a:srgbClr val="142044"/>
          </a:solidFill>
          <a:ln w="12700">
            <a:solidFill>
              <a:srgbClr val="1A2A5E"/>
            </a:solidFill>
            <a:prstDash val="solid"/>
          </a:ln>
        </p:spPr>
        <p:txBody>
          <a:bodyPr/>
          <a:lstStyle/>
          <a:p>
            <a:endParaRPr lang="en-JP"/>
          </a:p>
        </p:txBody>
      </p:sp>
      <p:sp>
        <p:nvSpPr>
          <p:cNvPr id="81" name="Text 79"/>
          <p:cNvSpPr/>
          <p:nvPr/>
        </p:nvSpPr>
        <p:spPr>
          <a:xfrm>
            <a:off x="3090672" y="3886200"/>
            <a:ext cx="85039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15–21 JUN</a:t>
            </a:r>
            <a:endParaRPr lang="en-US" sz="950" dirty="0"/>
          </a:p>
        </p:txBody>
      </p:sp>
      <p:sp>
        <p:nvSpPr>
          <p:cNvPr id="82" name="Shape 80"/>
          <p:cNvSpPr/>
          <p:nvPr/>
        </p:nvSpPr>
        <p:spPr>
          <a:xfrm>
            <a:off x="3977640" y="3822192"/>
            <a:ext cx="1554480" cy="329184"/>
          </a:xfrm>
          <a:prstGeom prst="rect">
            <a:avLst/>
          </a:prstGeom>
          <a:solidFill>
            <a:srgbClr val="142044"/>
          </a:solidFill>
          <a:ln w="12700">
            <a:solidFill>
              <a:srgbClr val="1A2A5E"/>
            </a:solidFill>
            <a:prstDash val="solid"/>
          </a:ln>
        </p:spPr>
        <p:txBody>
          <a:bodyPr/>
          <a:lstStyle/>
          <a:p>
            <a:endParaRPr lang="en-JP"/>
          </a:p>
        </p:txBody>
      </p:sp>
      <p:sp>
        <p:nvSpPr>
          <p:cNvPr id="83" name="Text 81"/>
          <p:cNvSpPr/>
          <p:nvPr/>
        </p:nvSpPr>
        <p:spPr>
          <a:xfrm>
            <a:off x="4050792" y="3886200"/>
            <a:ext cx="1444752" cy="201168"/>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$1,300</a:t>
            </a:r>
            <a:endParaRPr lang="en-US" sz="950" dirty="0"/>
          </a:p>
        </p:txBody>
      </p:sp>
      <p:sp>
        <p:nvSpPr>
          <p:cNvPr id="84" name="Shape 82"/>
          <p:cNvSpPr/>
          <p:nvPr/>
        </p:nvSpPr>
        <p:spPr>
          <a:xfrm>
            <a:off x="5532120" y="3822192"/>
            <a:ext cx="2011680" cy="329184"/>
          </a:xfrm>
          <a:prstGeom prst="rect">
            <a:avLst/>
          </a:prstGeom>
          <a:solidFill>
            <a:srgbClr val="142044"/>
          </a:solidFill>
          <a:ln w="12700">
            <a:solidFill>
              <a:srgbClr val="1A2A5E"/>
            </a:solidFill>
            <a:prstDash val="solid"/>
          </a:ln>
        </p:spPr>
        <p:txBody>
          <a:bodyPr/>
          <a:lstStyle/>
          <a:p>
            <a:endParaRPr lang="en-JP"/>
          </a:p>
        </p:txBody>
      </p:sp>
      <p:sp>
        <p:nvSpPr>
          <p:cNvPr id="85" name="Text 83"/>
          <p:cNvSpPr/>
          <p:nvPr/>
        </p:nvSpPr>
        <p:spPr>
          <a:xfrm>
            <a:off x="5605272" y="3886200"/>
            <a:ext cx="190195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Air Canada</a:t>
            </a:r>
            <a:endParaRPr lang="en-US" sz="950" dirty="0"/>
          </a:p>
        </p:txBody>
      </p:sp>
      <p:sp>
        <p:nvSpPr>
          <p:cNvPr id="86" name="Shape 84"/>
          <p:cNvSpPr/>
          <p:nvPr/>
        </p:nvSpPr>
        <p:spPr>
          <a:xfrm>
            <a:off x="7543800" y="3822192"/>
            <a:ext cx="1600200" cy="329184"/>
          </a:xfrm>
          <a:prstGeom prst="rect">
            <a:avLst/>
          </a:prstGeom>
          <a:solidFill>
            <a:srgbClr val="142044"/>
          </a:solidFill>
          <a:ln w="12700">
            <a:solidFill>
              <a:srgbClr val="1A2A5E"/>
            </a:solidFill>
            <a:prstDash val="solid"/>
          </a:ln>
        </p:spPr>
        <p:txBody>
          <a:bodyPr/>
          <a:lstStyle/>
          <a:p>
            <a:endParaRPr lang="en-JP"/>
          </a:p>
        </p:txBody>
      </p:sp>
      <p:sp>
        <p:nvSpPr>
          <p:cNvPr id="87" name="Text 85"/>
          <p:cNvSpPr/>
          <p:nvPr/>
        </p:nvSpPr>
        <p:spPr>
          <a:xfrm>
            <a:off x="7616952" y="3886200"/>
            <a:ext cx="149047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Direct</a:t>
            </a:r>
            <a:endParaRPr lang="en-US" sz="950" dirty="0"/>
          </a:p>
        </p:txBody>
      </p:sp>
      <p:sp>
        <p:nvSpPr>
          <p:cNvPr id="88" name="Shape 86"/>
          <p:cNvSpPr/>
          <p:nvPr/>
        </p:nvSpPr>
        <p:spPr>
          <a:xfrm>
            <a:off x="365760" y="4169664"/>
            <a:ext cx="2651760" cy="329184"/>
          </a:xfrm>
          <a:prstGeom prst="rect">
            <a:avLst/>
          </a:prstGeom>
          <a:solidFill>
            <a:srgbClr val="0A1528"/>
          </a:solidFill>
          <a:ln w="12700">
            <a:solidFill>
              <a:srgbClr val="1A2A5E"/>
            </a:solidFill>
            <a:prstDash val="solid"/>
          </a:ln>
        </p:spPr>
        <p:txBody>
          <a:bodyPr/>
          <a:lstStyle/>
          <a:p>
            <a:endParaRPr lang="en-JP"/>
          </a:p>
        </p:txBody>
      </p:sp>
      <p:sp>
        <p:nvSpPr>
          <p:cNvPr id="89" name="Text 87"/>
          <p:cNvSpPr/>
          <p:nvPr/>
        </p:nvSpPr>
        <p:spPr>
          <a:xfrm>
            <a:off x="438912" y="4233672"/>
            <a:ext cx="254203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Vancouver (YVR)</a:t>
            </a:r>
            <a:endParaRPr lang="en-US" sz="950" dirty="0"/>
          </a:p>
        </p:txBody>
      </p:sp>
      <p:sp>
        <p:nvSpPr>
          <p:cNvPr id="90" name="Shape 88"/>
          <p:cNvSpPr/>
          <p:nvPr/>
        </p:nvSpPr>
        <p:spPr>
          <a:xfrm>
            <a:off x="3017520" y="4169664"/>
            <a:ext cx="960120" cy="329184"/>
          </a:xfrm>
          <a:prstGeom prst="rect">
            <a:avLst/>
          </a:prstGeom>
          <a:solidFill>
            <a:srgbClr val="0A1528"/>
          </a:solidFill>
          <a:ln w="12700">
            <a:solidFill>
              <a:srgbClr val="1A2A5E"/>
            </a:solidFill>
            <a:prstDash val="solid"/>
          </a:ln>
        </p:spPr>
        <p:txBody>
          <a:bodyPr/>
          <a:lstStyle/>
          <a:p>
            <a:endParaRPr lang="en-JP"/>
          </a:p>
        </p:txBody>
      </p:sp>
      <p:sp>
        <p:nvSpPr>
          <p:cNvPr id="91" name="Text 89"/>
          <p:cNvSpPr/>
          <p:nvPr/>
        </p:nvSpPr>
        <p:spPr>
          <a:xfrm>
            <a:off x="3090672" y="4233672"/>
            <a:ext cx="85039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15–21 JUN</a:t>
            </a:r>
            <a:endParaRPr lang="en-US" sz="950" dirty="0"/>
          </a:p>
        </p:txBody>
      </p:sp>
      <p:sp>
        <p:nvSpPr>
          <p:cNvPr id="92" name="Shape 90"/>
          <p:cNvSpPr/>
          <p:nvPr/>
        </p:nvSpPr>
        <p:spPr>
          <a:xfrm>
            <a:off x="3977640" y="4169664"/>
            <a:ext cx="1554480" cy="329184"/>
          </a:xfrm>
          <a:prstGeom prst="rect">
            <a:avLst/>
          </a:prstGeom>
          <a:solidFill>
            <a:srgbClr val="0A1528"/>
          </a:solidFill>
          <a:ln w="12700">
            <a:solidFill>
              <a:srgbClr val="1A2A5E"/>
            </a:solidFill>
            <a:prstDash val="solid"/>
          </a:ln>
        </p:spPr>
        <p:txBody>
          <a:bodyPr/>
          <a:lstStyle/>
          <a:p>
            <a:endParaRPr lang="en-JP"/>
          </a:p>
        </p:txBody>
      </p:sp>
      <p:sp>
        <p:nvSpPr>
          <p:cNvPr id="93" name="Text 91"/>
          <p:cNvSpPr/>
          <p:nvPr/>
        </p:nvSpPr>
        <p:spPr>
          <a:xfrm>
            <a:off x="4050792" y="4233672"/>
            <a:ext cx="1444752" cy="201168"/>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$900</a:t>
            </a:r>
            <a:endParaRPr lang="en-US" sz="950" dirty="0"/>
          </a:p>
        </p:txBody>
      </p:sp>
      <p:sp>
        <p:nvSpPr>
          <p:cNvPr id="94" name="Shape 92"/>
          <p:cNvSpPr/>
          <p:nvPr/>
        </p:nvSpPr>
        <p:spPr>
          <a:xfrm>
            <a:off x="5532120" y="4169664"/>
            <a:ext cx="2011680" cy="329184"/>
          </a:xfrm>
          <a:prstGeom prst="rect">
            <a:avLst/>
          </a:prstGeom>
          <a:solidFill>
            <a:srgbClr val="0A1528"/>
          </a:solidFill>
          <a:ln w="12700">
            <a:solidFill>
              <a:srgbClr val="1A2A5E"/>
            </a:solidFill>
            <a:prstDash val="solid"/>
          </a:ln>
        </p:spPr>
        <p:txBody>
          <a:bodyPr/>
          <a:lstStyle/>
          <a:p>
            <a:endParaRPr lang="en-JP"/>
          </a:p>
        </p:txBody>
      </p:sp>
      <p:sp>
        <p:nvSpPr>
          <p:cNvPr id="95" name="Text 93"/>
          <p:cNvSpPr/>
          <p:nvPr/>
        </p:nvSpPr>
        <p:spPr>
          <a:xfrm>
            <a:off x="5605272" y="4233672"/>
            <a:ext cx="190195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ZIPAIR</a:t>
            </a:r>
            <a:endParaRPr lang="en-US" sz="950" dirty="0"/>
          </a:p>
        </p:txBody>
      </p:sp>
      <p:sp>
        <p:nvSpPr>
          <p:cNvPr id="96" name="Shape 94"/>
          <p:cNvSpPr/>
          <p:nvPr/>
        </p:nvSpPr>
        <p:spPr>
          <a:xfrm>
            <a:off x="7543800" y="4169664"/>
            <a:ext cx="1600200" cy="329184"/>
          </a:xfrm>
          <a:prstGeom prst="rect">
            <a:avLst/>
          </a:prstGeom>
          <a:solidFill>
            <a:srgbClr val="0A1528"/>
          </a:solidFill>
          <a:ln w="12700">
            <a:solidFill>
              <a:srgbClr val="1A2A5E"/>
            </a:solidFill>
            <a:prstDash val="solid"/>
          </a:ln>
        </p:spPr>
        <p:txBody>
          <a:bodyPr/>
          <a:lstStyle/>
          <a:p>
            <a:endParaRPr lang="en-JP"/>
          </a:p>
        </p:txBody>
      </p:sp>
      <p:sp>
        <p:nvSpPr>
          <p:cNvPr id="97" name="Text 95"/>
          <p:cNvSpPr/>
          <p:nvPr/>
        </p:nvSpPr>
        <p:spPr>
          <a:xfrm>
            <a:off x="7616952" y="4233672"/>
            <a:ext cx="149047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Best Canada value</a:t>
            </a:r>
            <a:endParaRPr lang="en-US" sz="950" dirty="0"/>
          </a:p>
        </p:txBody>
      </p:sp>
      <p:sp>
        <p:nvSpPr>
          <p:cNvPr id="98" name="Shape 96"/>
          <p:cNvSpPr/>
          <p:nvPr/>
        </p:nvSpPr>
        <p:spPr>
          <a:xfrm>
            <a:off x="365760" y="4517136"/>
            <a:ext cx="2651760" cy="329184"/>
          </a:xfrm>
          <a:prstGeom prst="rect">
            <a:avLst/>
          </a:prstGeom>
          <a:solidFill>
            <a:srgbClr val="142044"/>
          </a:solidFill>
          <a:ln w="12700">
            <a:solidFill>
              <a:srgbClr val="1A2A5E"/>
            </a:solidFill>
            <a:prstDash val="solid"/>
          </a:ln>
        </p:spPr>
        <p:txBody>
          <a:bodyPr/>
          <a:lstStyle/>
          <a:p>
            <a:endParaRPr lang="en-JP"/>
          </a:p>
        </p:txBody>
      </p:sp>
      <p:sp>
        <p:nvSpPr>
          <p:cNvPr id="99" name="Text 97"/>
          <p:cNvSpPr/>
          <p:nvPr/>
        </p:nvSpPr>
        <p:spPr>
          <a:xfrm>
            <a:off x="438912" y="4581144"/>
            <a:ext cx="254203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Montréal (YUL)</a:t>
            </a:r>
            <a:endParaRPr lang="en-US" sz="950" dirty="0"/>
          </a:p>
        </p:txBody>
      </p:sp>
      <p:sp>
        <p:nvSpPr>
          <p:cNvPr id="100" name="Shape 98"/>
          <p:cNvSpPr/>
          <p:nvPr/>
        </p:nvSpPr>
        <p:spPr>
          <a:xfrm>
            <a:off x="3017520" y="4517136"/>
            <a:ext cx="960120" cy="329184"/>
          </a:xfrm>
          <a:prstGeom prst="rect">
            <a:avLst/>
          </a:prstGeom>
          <a:solidFill>
            <a:srgbClr val="142044"/>
          </a:solidFill>
          <a:ln w="12700">
            <a:solidFill>
              <a:srgbClr val="1A2A5E"/>
            </a:solidFill>
            <a:prstDash val="solid"/>
          </a:ln>
        </p:spPr>
        <p:txBody>
          <a:bodyPr/>
          <a:lstStyle/>
          <a:p>
            <a:endParaRPr lang="en-JP"/>
          </a:p>
        </p:txBody>
      </p:sp>
      <p:sp>
        <p:nvSpPr>
          <p:cNvPr id="101" name="Text 99"/>
          <p:cNvSpPr/>
          <p:nvPr/>
        </p:nvSpPr>
        <p:spPr>
          <a:xfrm>
            <a:off x="3090672" y="4581144"/>
            <a:ext cx="85039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15–21 JUN</a:t>
            </a:r>
            <a:endParaRPr lang="en-US" sz="950" dirty="0"/>
          </a:p>
        </p:txBody>
      </p:sp>
      <p:sp>
        <p:nvSpPr>
          <p:cNvPr id="102" name="Shape 100"/>
          <p:cNvSpPr/>
          <p:nvPr/>
        </p:nvSpPr>
        <p:spPr>
          <a:xfrm>
            <a:off x="3977640" y="4517136"/>
            <a:ext cx="1554480" cy="329184"/>
          </a:xfrm>
          <a:prstGeom prst="rect">
            <a:avLst/>
          </a:prstGeom>
          <a:solidFill>
            <a:srgbClr val="142044"/>
          </a:solidFill>
          <a:ln w="12700">
            <a:solidFill>
              <a:srgbClr val="1A2A5E"/>
            </a:solidFill>
            <a:prstDash val="solid"/>
          </a:ln>
        </p:spPr>
        <p:txBody>
          <a:bodyPr/>
          <a:lstStyle/>
          <a:p>
            <a:endParaRPr lang="en-JP"/>
          </a:p>
        </p:txBody>
      </p:sp>
      <p:sp>
        <p:nvSpPr>
          <p:cNvPr id="103" name="Text 101"/>
          <p:cNvSpPr/>
          <p:nvPr/>
        </p:nvSpPr>
        <p:spPr>
          <a:xfrm>
            <a:off x="4050792" y="4581144"/>
            <a:ext cx="1444752" cy="201168"/>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$1,400</a:t>
            </a:r>
            <a:endParaRPr lang="en-US" sz="950" dirty="0"/>
          </a:p>
        </p:txBody>
      </p:sp>
      <p:sp>
        <p:nvSpPr>
          <p:cNvPr id="104" name="Shape 102"/>
          <p:cNvSpPr/>
          <p:nvPr/>
        </p:nvSpPr>
        <p:spPr>
          <a:xfrm>
            <a:off x="5532120" y="4517136"/>
            <a:ext cx="2011680" cy="329184"/>
          </a:xfrm>
          <a:prstGeom prst="rect">
            <a:avLst/>
          </a:prstGeom>
          <a:solidFill>
            <a:srgbClr val="142044"/>
          </a:solidFill>
          <a:ln w="12700">
            <a:solidFill>
              <a:srgbClr val="1A2A5E"/>
            </a:solidFill>
            <a:prstDash val="solid"/>
          </a:ln>
        </p:spPr>
        <p:txBody>
          <a:bodyPr/>
          <a:lstStyle/>
          <a:p>
            <a:endParaRPr lang="en-JP"/>
          </a:p>
        </p:txBody>
      </p:sp>
      <p:sp>
        <p:nvSpPr>
          <p:cNvPr id="105" name="Text 103"/>
          <p:cNvSpPr/>
          <p:nvPr/>
        </p:nvSpPr>
        <p:spPr>
          <a:xfrm>
            <a:off x="5605272" y="4581144"/>
            <a:ext cx="190195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Air Canada</a:t>
            </a:r>
            <a:endParaRPr lang="en-US" sz="950" dirty="0"/>
          </a:p>
        </p:txBody>
      </p:sp>
      <p:sp>
        <p:nvSpPr>
          <p:cNvPr id="106" name="Shape 104"/>
          <p:cNvSpPr/>
          <p:nvPr/>
        </p:nvSpPr>
        <p:spPr>
          <a:xfrm>
            <a:off x="7543800" y="4517136"/>
            <a:ext cx="1600200" cy="329184"/>
          </a:xfrm>
          <a:prstGeom prst="rect">
            <a:avLst/>
          </a:prstGeom>
          <a:solidFill>
            <a:srgbClr val="142044"/>
          </a:solidFill>
          <a:ln w="12700">
            <a:solidFill>
              <a:srgbClr val="1A2A5E"/>
            </a:solidFill>
            <a:prstDash val="solid"/>
          </a:ln>
        </p:spPr>
        <p:txBody>
          <a:bodyPr/>
          <a:lstStyle/>
          <a:p>
            <a:endParaRPr lang="en-JP"/>
          </a:p>
        </p:txBody>
      </p:sp>
      <p:sp>
        <p:nvSpPr>
          <p:cNvPr id="107" name="Text 105"/>
          <p:cNvSpPr/>
          <p:nvPr/>
        </p:nvSpPr>
        <p:spPr>
          <a:xfrm>
            <a:off x="7616952" y="4581144"/>
            <a:ext cx="1490472" cy="201168"/>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Direct</a:t>
            </a:r>
            <a:endParaRPr lang="en-US" sz="950" dirty="0"/>
          </a:p>
        </p:txBody>
      </p:sp>
      <p:sp>
        <p:nvSpPr>
          <p:cNvPr id="108" name="Text 106"/>
          <p:cNvSpPr/>
          <p:nvPr/>
        </p:nvSpPr>
        <p:spPr>
          <a:xfrm>
            <a:off x="457200" y="4919472"/>
            <a:ext cx="8229600" cy="182880"/>
          </a:xfrm>
          <a:prstGeom prst="rect">
            <a:avLst/>
          </a:prstGeom>
          <a:noFill/>
          <a:ln/>
        </p:spPr>
        <p:txBody>
          <a:bodyPr wrap="square" lIns="0" tIns="0" rIns="0" bIns="0" rtlCol="0" anchor="ctr"/>
          <a:lstStyle/>
          <a:p>
            <a:pPr marL="0" indent="0">
              <a:buNone/>
            </a:pPr>
            <a:r>
              <a:rPr lang="en-US" sz="750" i="1" dirty="0">
                <a:solidFill>
                  <a:srgbClr val="888888"/>
                </a:solidFill>
                <a:latin typeface="Calibri" pitchFamily="34" charset="0"/>
                <a:ea typeface="Calibri" pitchFamily="34" charset="-122"/>
                <a:cs typeface="Calibri" pitchFamily="34" charset="-120"/>
              </a:rPr>
              <a:t>† All fares estimated USD. ZIPAIR: low-cost carrier — verify baggage allowances. Confirm all fares with airline or travel agent before booking.</a:t>
            </a:r>
            <a:endParaRPr lang="en-US" sz="7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70E22"/>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Shape 2"/>
          <p:cNvSpPr/>
          <p:nvPr/>
        </p:nvSpPr>
        <p:spPr>
          <a:xfrm>
            <a:off x="0" y="82296"/>
            <a:ext cx="347472" cy="4978908"/>
          </a:xfrm>
          <a:prstGeom prst="rect">
            <a:avLst/>
          </a:prstGeom>
          <a:solidFill>
            <a:srgbClr val="CC2936"/>
          </a:solidFill>
          <a:ln w="12700">
            <a:solidFill>
              <a:srgbClr val="CC2936"/>
            </a:solidFill>
            <a:prstDash val="solid"/>
          </a:ln>
        </p:spPr>
        <p:txBody>
          <a:bodyPr/>
          <a:lstStyle/>
          <a:p>
            <a:endParaRPr lang="en-JP"/>
          </a:p>
        </p:txBody>
      </p:sp>
      <p:sp>
        <p:nvSpPr>
          <p:cNvPr id="5" name="Text 3"/>
          <p:cNvSpPr/>
          <p:nvPr/>
        </p:nvSpPr>
        <p:spPr>
          <a:xfrm>
            <a:off x="502920" y="201168"/>
            <a:ext cx="8229600" cy="960120"/>
          </a:xfrm>
          <a:prstGeom prst="rect">
            <a:avLst/>
          </a:prstGeom>
          <a:noFill/>
          <a:ln/>
        </p:spPr>
        <p:txBody>
          <a:bodyPr wrap="square" lIns="0" tIns="0" rIns="0" bIns="0" rtlCol="0" anchor="ctr"/>
          <a:lstStyle/>
          <a:p>
            <a:pPr marL="0" indent="0">
              <a:buNone/>
            </a:pPr>
            <a:r>
              <a:rPr lang="en-US" sz="5600" b="1" i="1" dirty="0">
                <a:solidFill>
                  <a:srgbClr val="FFFFFF"/>
                </a:solidFill>
                <a:latin typeface="Georgia" pitchFamily="34" charset="0"/>
                <a:ea typeface="Georgia" pitchFamily="34" charset="-122"/>
                <a:cs typeface="Georgia" pitchFamily="34" charset="-120"/>
              </a:rPr>
              <a:t>Fashion Forward</a:t>
            </a:r>
            <a:endParaRPr lang="en-US" sz="5600" dirty="0"/>
          </a:p>
        </p:txBody>
      </p:sp>
      <p:sp>
        <p:nvSpPr>
          <p:cNvPr id="6" name="Text 4"/>
          <p:cNvSpPr/>
          <p:nvPr/>
        </p:nvSpPr>
        <p:spPr>
          <a:xfrm>
            <a:off x="502920" y="1078992"/>
            <a:ext cx="8229600" cy="685800"/>
          </a:xfrm>
          <a:prstGeom prst="rect">
            <a:avLst/>
          </a:prstGeom>
          <a:noFill/>
          <a:ln/>
        </p:spPr>
        <p:txBody>
          <a:bodyPr wrap="square" lIns="0" tIns="0" rIns="0" bIns="0" rtlCol="0" anchor="ctr"/>
          <a:lstStyle/>
          <a:p>
            <a:pPr marL="0" indent="0">
              <a:buNone/>
            </a:pPr>
            <a:r>
              <a:rPr lang="en-US" sz="3800" b="1" dirty="0">
                <a:solidFill>
                  <a:srgbClr val="C9A84C"/>
                </a:solidFill>
                <a:latin typeface="Georgia" pitchFamily="34" charset="0"/>
                <a:ea typeface="Georgia" pitchFamily="34" charset="-122"/>
                <a:cs typeface="Georgia" pitchFamily="34" charset="-120"/>
              </a:rPr>
              <a:t>See You in Tokyo</a:t>
            </a:r>
            <a:endParaRPr lang="en-US" sz="3800" dirty="0"/>
          </a:p>
        </p:txBody>
      </p:sp>
      <p:sp>
        <p:nvSpPr>
          <p:cNvPr id="7" name="Shape 5"/>
          <p:cNvSpPr/>
          <p:nvPr/>
        </p:nvSpPr>
        <p:spPr>
          <a:xfrm>
            <a:off x="502920" y="1792224"/>
            <a:ext cx="8321040" cy="54864"/>
          </a:xfrm>
          <a:prstGeom prst="rect">
            <a:avLst/>
          </a:prstGeom>
          <a:solidFill>
            <a:srgbClr val="C9A84C"/>
          </a:solidFill>
          <a:ln w="12700">
            <a:solidFill>
              <a:srgbClr val="C9A84C"/>
            </a:solidFill>
            <a:prstDash val="solid"/>
          </a:ln>
        </p:spPr>
        <p:txBody>
          <a:bodyPr/>
          <a:lstStyle/>
          <a:p>
            <a:endParaRPr lang="en-JP"/>
          </a:p>
        </p:txBody>
      </p:sp>
      <p:sp>
        <p:nvSpPr>
          <p:cNvPr id="8" name="Text 6"/>
          <p:cNvSpPr/>
          <p:nvPr/>
        </p:nvSpPr>
        <p:spPr>
          <a:xfrm>
            <a:off x="502920" y="1901952"/>
            <a:ext cx="8321040" cy="292608"/>
          </a:xfrm>
          <a:prstGeom prst="rect">
            <a:avLst/>
          </a:prstGeom>
          <a:noFill/>
          <a:ln/>
        </p:spPr>
        <p:txBody>
          <a:bodyPr wrap="square" lIns="0" tIns="0" rIns="0" bIns="0" rtlCol="0" anchor="ctr"/>
          <a:lstStyle/>
          <a:p>
            <a:pPr marL="0" indent="0">
              <a:buNone/>
            </a:pPr>
            <a:r>
              <a:rPr lang="en-US" sz="1000" b="1" kern="0" spc="200" dirty="0">
                <a:solidFill>
                  <a:srgbClr val="FFFFFF"/>
                </a:solidFill>
                <a:latin typeface="Calibri" pitchFamily="34" charset="0"/>
                <a:ea typeface="Calibri" pitchFamily="34" charset="-122"/>
                <a:cs typeface="Calibri" pitchFamily="34" charset="-120"/>
              </a:rPr>
              <a:t>MODA IN TOKYO 2026  •  18 JUNE 2026  •  CHAPEL PRIMALUCE, HILTON TOKYO BAY</a:t>
            </a:r>
            <a:endParaRPr lang="en-US" sz="1000" dirty="0"/>
          </a:p>
        </p:txBody>
      </p:sp>
      <p:sp>
        <p:nvSpPr>
          <p:cNvPr id="9" name="Shape 7"/>
          <p:cNvSpPr/>
          <p:nvPr/>
        </p:nvSpPr>
        <p:spPr>
          <a:xfrm>
            <a:off x="502920" y="2304288"/>
            <a:ext cx="8321040" cy="530352"/>
          </a:xfrm>
          <a:prstGeom prst="rect">
            <a:avLst/>
          </a:prstGeom>
          <a:solidFill>
            <a:srgbClr val="142044"/>
          </a:solidFill>
          <a:ln w="10160">
            <a:solidFill>
              <a:srgbClr val="C9A84C"/>
            </a:solidFill>
            <a:prstDash val="solid"/>
          </a:ln>
        </p:spPr>
        <p:txBody>
          <a:bodyPr/>
          <a:lstStyle/>
          <a:p>
            <a:endParaRPr lang="en-JP"/>
          </a:p>
        </p:txBody>
      </p:sp>
      <p:sp>
        <p:nvSpPr>
          <p:cNvPr id="10" name="Text 8"/>
          <p:cNvSpPr/>
          <p:nvPr/>
        </p:nvSpPr>
        <p:spPr>
          <a:xfrm>
            <a:off x="640080" y="2377440"/>
            <a:ext cx="804672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HiTechMODA Productions  ×  NIPPON GLOBAL SYSTEM Co., Ltd.  |  日本グローバルシステム株式会社</a:t>
            </a:r>
            <a:endParaRPr lang="en-US" sz="1100" dirty="0"/>
          </a:p>
        </p:txBody>
      </p:sp>
      <p:sp>
        <p:nvSpPr>
          <p:cNvPr id="11" name="Shape 9"/>
          <p:cNvSpPr/>
          <p:nvPr/>
        </p:nvSpPr>
        <p:spPr>
          <a:xfrm>
            <a:off x="502920" y="2971800"/>
            <a:ext cx="2651760" cy="713232"/>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12" name="Shape 10"/>
          <p:cNvSpPr/>
          <p:nvPr/>
        </p:nvSpPr>
        <p:spPr>
          <a:xfrm>
            <a:off x="502920" y="2971800"/>
            <a:ext cx="73152" cy="713232"/>
          </a:xfrm>
          <a:prstGeom prst="rect">
            <a:avLst/>
          </a:prstGeom>
          <a:solidFill>
            <a:srgbClr val="CC2936"/>
          </a:solidFill>
          <a:ln w="12700">
            <a:solidFill>
              <a:srgbClr val="CC2936"/>
            </a:solidFill>
            <a:prstDash val="solid"/>
          </a:ln>
        </p:spPr>
        <p:txBody>
          <a:bodyPr/>
          <a:lstStyle/>
          <a:p>
            <a:endParaRPr lang="en-JP"/>
          </a:p>
        </p:txBody>
      </p:sp>
      <p:sp>
        <p:nvSpPr>
          <p:cNvPr id="13" name="Text 11"/>
          <p:cNvSpPr/>
          <p:nvPr/>
        </p:nvSpPr>
        <p:spPr>
          <a:xfrm>
            <a:off x="667512" y="3044952"/>
            <a:ext cx="23774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WEBSITE</a:t>
            </a:r>
            <a:endParaRPr lang="en-US" sz="800" dirty="0"/>
          </a:p>
        </p:txBody>
      </p:sp>
      <p:sp>
        <p:nvSpPr>
          <p:cNvPr id="14" name="Text 12"/>
          <p:cNvSpPr/>
          <p:nvPr/>
        </p:nvSpPr>
        <p:spPr>
          <a:xfrm>
            <a:off x="667512" y="3319272"/>
            <a:ext cx="2377440" cy="256032"/>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www.hitechmoda.com</a:t>
            </a:r>
            <a:endParaRPr lang="en-US" sz="1000" dirty="0"/>
          </a:p>
        </p:txBody>
      </p:sp>
      <p:sp>
        <p:nvSpPr>
          <p:cNvPr id="15" name="Shape 13"/>
          <p:cNvSpPr/>
          <p:nvPr/>
        </p:nvSpPr>
        <p:spPr>
          <a:xfrm>
            <a:off x="3291840" y="2971800"/>
            <a:ext cx="2651760" cy="713232"/>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16" name="Shape 14"/>
          <p:cNvSpPr/>
          <p:nvPr/>
        </p:nvSpPr>
        <p:spPr>
          <a:xfrm>
            <a:off x="3291840" y="2971800"/>
            <a:ext cx="73152" cy="713232"/>
          </a:xfrm>
          <a:prstGeom prst="rect">
            <a:avLst/>
          </a:prstGeom>
          <a:solidFill>
            <a:srgbClr val="1C3A6E"/>
          </a:solidFill>
          <a:ln w="12700">
            <a:solidFill>
              <a:srgbClr val="1C3A6E"/>
            </a:solidFill>
            <a:prstDash val="solid"/>
          </a:ln>
        </p:spPr>
        <p:txBody>
          <a:bodyPr/>
          <a:lstStyle/>
          <a:p>
            <a:endParaRPr lang="en-JP"/>
          </a:p>
        </p:txBody>
      </p:sp>
      <p:sp>
        <p:nvSpPr>
          <p:cNvPr id="17" name="Text 15"/>
          <p:cNvSpPr/>
          <p:nvPr/>
        </p:nvSpPr>
        <p:spPr>
          <a:xfrm>
            <a:off x="3456432" y="3044952"/>
            <a:ext cx="23774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EMAIL</a:t>
            </a:r>
            <a:endParaRPr lang="en-US" sz="800" dirty="0"/>
          </a:p>
        </p:txBody>
      </p:sp>
      <p:sp>
        <p:nvSpPr>
          <p:cNvPr id="18" name="Text 16"/>
          <p:cNvSpPr/>
          <p:nvPr/>
        </p:nvSpPr>
        <p:spPr>
          <a:xfrm>
            <a:off x="3456432" y="3319272"/>
            <a:ext cx="2377440" cy="256032"/>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opportunity@hitechmoda.com</a:t>
            </a:r>
            <a:endParaRPr lang="en-US" sz="1000" dirty="0"/>
          </a:p>
        </p:txBody>
      </p:sp>
      <p:sp>
        <p:nvSpPr>
          <p:cNvPr id="19" name="Shape 17"/>
          <p:cNvSpPr/>
          <p:nvPr/>
        </p:nvSpPr>
        <p:spPr>
          <a:xfrm>
            <a:off x="6080760" y="2971800"/>
            <a:ext cx="2651760" cy="713232"/>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20" name="Shape 18"/>
          <p:cNvSpPr/>
          <p:nvPr/>
        </p:nvSpPr>
        <p:spPr>
          <a:xfrm>
            <a:off x="6080760" y="2971800"/>
            <a:ext cx="73152" cy="713232"/>
          </a:xfrm>
          <a:prstGeom prst="rect">
            <a:avLst/>
          </a:prstGeom>
          <a:solidFill>
            <a:srgbClr val="1E6B3A"/>
          </a:solidFill>
          <a:ln w="12700">
            <a:solidFill>
              <a:srgbClr val="1E6B3A"/>
            </a:solidFill>
            <a:prstDash val="solid"/>
          </a:ln>
        </p:spPr>
        <p:txBody>
          <a:bodyPr/>
          <a:lstStyle/>
          <a:p>
            <a:endParaRPr lang="en-JP"/>
          </a:p>
        </p:txBody>
      </p:sp>
      <p:sp>
        <p:nvSpPr>
          <p:cNvPr id="21" name="Text 19"/>
          <p:cNvSpPr/>
          <p:nvPr/>
        </p:nvSpPr>
        <p:spPr>
          <a:xfrm>
            <a:off x="6245352" y="3044952"/>
            <a:ext cx="23774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TOKYO CONTACT</a:t>
            </a:r>
            <a:endParaRPr lang="en-US" sz="800" dirty="0"/>
          </a:p>
        </p:txBody>
      </p:sp>
      <p:sp>
        <p:nvSpPr>
          <p:cNvPr id="22" name="Text 20"/>
          <p:cNvSpPr/>
          <p:nvPr/>
        </p:nvSpPr>
        <p:spPr>
          <a:xfrm>
            <a:off x="6245352" y="3319272"/>
            <a:ext cx="2377440" cy="256032"/>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nic@nippon-group.com</a:t>
            </a:r>
            <a:endParaRPr lang="en-US" sz="1000" dirty="0"/>
          </a:p>
        </p:txBody>
      </p:sp>
      <p:sp>
        <p:nvSpPr>
          <p:cNvPr id="23" name="Shape 21"/>
          <p:cNvSpPr/>
          <p:nvPr/>
        </p:nvSpPr>
        <p:spPr>
          <a:xfrm>
            <a:off x="502920" y="3813048"/>
            <a:ext cx="2651760" cy="713232"/>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24" name="Shape 22"/>
          <p:cNvSpPr/>
          <p:nvPr/>
        </p:nvSpPr>
        <p:spPr>
          <a:xfrm>
            <a:off x="502920" y="3813048"/>
            <a:ext cx="73152" cy="713232"/>
          </a:xfrm>
          <a:prstGeom prst="rect">
            <a:avLst/>
          </a:prstGeom>
          <a:solidFill>
            <a:srgbClr val="4A2B8C"/>
          </a:solidFill>
          <a:ln w="12700">
            <a:solidFill>
              <a:srgbClr val="4A2B8C"/>
            </a:solidFill>
            <a:prstDash val="solid"/>
          </a:ln>
        </p:spPr>
        <p:txBody>
          <a:bodyPr/>
          <a:lstStyle/>
          <a:p>
            <a:endParaRPr lang="en-JP"/>
          </a:p>
        </p:txBody>
      </p:sp>
      <p:sp>
        <p:nvSpPr>
          <p:cNvPr id="25" name="Text 23"/>
          <p:cNvSpPr/>
          <p:nvPr/>
        </p:nvSpPr>
        <p:spPr>
          <a:xfrm>
            <a:off x="667512" y="3886200"/>
            <a:ext cx="23774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SOCIAL MEDIA</a:t>
            </a:r>
            <a:endParaRPr lang="en-US" sz="800" dirty="0"/>
          </a:p>
        </p:txBody>
      </p:sp>
      <p:sp>
        <p:nvSpPr>
          <p:cNvPr id="26" name="Text 24"/>
          <p:cNvSpPr/>
          <p:nvPr/>
        </p:nvSpPr>
        <p:spPr>
          <a:xfrm>
            <a:off x="667512" y="4160520"/>
            <a:ext cx="2377440" cy="256032"/>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@hitechmoda</a:t>
            </a:r>
            <a:endParaRPr lang="en-US" sz="1000" dirty="0"/>
          </a:p>
        </p:txBody>
      </p:sp>
      <p:sp>
        <p:nvSpPr>
          <p:cNvPr id="27" name="Shape 25"/>
          <p:cNvSpPr/>
          <p:nvPr/>
        </p:nvSpPr>
        <p:spPr>
          <a:xfrm>
            <a:off x="3291840" y="3813048"/>
            <a:ext cx="2651760" cy="713232"/>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28" name="Shape 26"/>
          <p:cNvSpPr/>
          <p:nvPr/>
        </p:nvSpPr>
        <p:spPr>
          <a:xfrm>
            <a:off x="3291840" y="3813048"/>
            <a:ext cx="73152" cy="713232"/>
          </a:xfrm>
          <a:prstGeom prst="rect">
            <a:avLst/>
          </a:prstGeom>
          <a:solidFill>
            <a:srgbClr val="7A5C00"/>
          </a:solidFill>
          <a:ln w="12700">
            <a:solidFill>
              <a:srgbClr val="7A5C00"/>
            </a:solidFill>
            <a:prstDash val="solid"/>
          </a:ln>
        </p:spPr>
        <p:txBody>
          <a:bodyPr/>
          <a:lstStyle/>
          <a:p>
            <a:endParaRPr lang="en-JP"/>
          </a:p>
        </p:txBody>
      </p:sp>
      <p:sp>
        <p:nvSpPr>
          <p:cNvPr id="29" name="Text 27"/>
          <p:cNvSpPr/>
          <p:nvPr/>
        </p:nvSpPr>
        <p:spPr>
          <a:xfrm>
            <a:off x="3456432" y="3886200"/>
            <a:ext cx="23774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PHONE</a:t>
            </a:r>
            <a:endParaRPr lang="en-US" sz="800" dirty="0"/>
          </a:p>
        </p:txBody>
      </p:sp>
      <p:sp>
        <p:nvSpPr>
          <p:cNvPr id="30" name="Text 28"/>
          <p:cNvSpPr/>
          <p:nvPr/>
        </p:nvSpPr>
        <p:spPr>
          <a:xfrm>
            <a:off x="3456432" y="4160520"/>
            <a:ext cx="2377440" cy="256032"/>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+81(0)80-5500-2929</a:t>
            </a:r>
            <a:endParaRPr lang="en-US" sz="1000" dirty="0"/>
          </a:p>
        </p:txBody>
      </p:sp>
      <p:sp>
        <p:nvSpPr>
          <p:cNvPr id="31" name="Shape 29"/>
          <p:cNvSpPr/>
          <p:nvPr/>
        </p:nvSpPr>
        <p:spPr>
          <a:xfrm>
            <a:off x="6080760" y="3813048"/>
            <a:ext cx="2651760" cy="713232"/>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32" name="Shape 30"/>
          <p:cNvSpPr/>
          <p:nvPr/>
        </p:nvSpPr>
        <p:spPr>
          <a:xfrm>
            <a:off x="6080760" y="3813048"/>
            <a:ext cx="73152" cy="713232"/>
          </a:xfrm>
          <a:prstGeom prst="rect">
            <a:avLst/>
          </a:prstGeom>
          <a:solidFill>
            <a:srgbClr val="1C5050"/>
          </a:solidFill>
          <a:ln w="12700">
            <a:solidFill>
              <a:srgbClr val="1C5050"/>
            </a:solidFill>
            <a:prstDash val="solid"/>
          </a:ln>
        </p:spPr>
        <p:txBody>
          <a:bodyPr/>
          <a:lstStyle/>
          <a:p>
            <a:endParaRPr lang="en-JP"/>
          </a:p>
        </p:txBody>
      </p:sp>
      <p:sp>
        <p:nvSpPr>
          <p:cNvPr id="33" name="Text 31"/>
          <p:cNvSpPr/>
          <p:nvPr/>
        </p:nvSpPr>
        <p:spPr>
          <a:xfrm>
            <a:off x="6245352" y="3886200"/>
            <a:ext cx="23774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ADDRESS</a:t>
            </a:r>
            <a:endParaRPr lang="en-US" sz="800" dirty="0"/>
          </a:p>
        </p:txBody>
      </p:sp>
      <p:sp>
        <p:nvSpPr>
          <p:cNvPr id="34" name="Text 32"/>
          <p:cNvSpPr/>
          <p:nvPr/>
        </p:nvSpPr>
        <p:spPr>
          <a:xfrm>
            <a:off x="6245352" y="4160520"/>
            <a:ext cx="2377440" cy="256032"/>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2-6-6 Hitotsubashi, Chiyoda-ku, Tokyo 101-0003</a:t>
            </a:r>
            <a:endParaRPr lang="en-US" sz="1000" dirty="0"/>
          </a:p>
        </p:txBody>
      </p:sp>
      <p:sp>
        <p:nvSpPr>
          <p:cNvPr id="35" name="Shape 33"/>
          <p:cNvSpPr/>
          <p:nvPr/>
        </p:nvSpPr>
        <p:spPr>
          <a:xfrm>
            <a:off x="502920" y="4754880"/>
            <a:ext cx="8321040" cy="292608"/>
          </a:xfrm>
          <a:prstGeom prst="rect">
            <a:avLst/>
          </a:prstGeom>
          <a:solidFill>
            <a:srgbClr val="CC2936"/>
          </a:solidFill>
          <a:ln w="12700">
            <a:solidFill>
              <a:srgbClr val="CC2936"/>
            </a:solidFill>
            <a:prstDash val="solid"/>
          </a:ln>
        </p:spPr>
        <p:txBody>
          <a:bodyPr/>
          <a:lstStyle/>
          <a:p>
            <a:endParaRPr lang="en-JP"/>
          </a:p>
        </p:txBody>
      </p:sp>
      <p:sp>
        <p:nvSpPr>
          <p:cNvPr id="36" name="Text 34"/>
          <p:cNvSpPr/>
          <p:nvPr/>
        </p:nvSpPr>
        <p:spPr>
          <a:xfrm>
            <a:off x="502920" y="4773168"/>
            <a:ext cx="8321040" cy="256032"/>
          </a:xfrm>
          <a:prstGeom prst="rect">
            <a:avLst/>
          </a:prstGeom>
          <a:noFill/>
          <a:ln/>
        </p:spPr>
        <p:txBody>
          <a:bodyPr wrap="square" lIns="0" tIns="0" rIns="0" bIns="0" rtlCol="0" anchor="ctr"/>
          <a:lstStyle/>
          <a:p>
            <a:pPr marL="0" indent="0" algn="ctr">
              <a:buNone/>
            </a:pPr>
            <a:r>
              <a:rPr lang="en-US" sz="900" b="1" kern="0" spc="100" dirty="0">
                <a:solidFill>
                  <a:srgbClr val="FFFFFF"/>
                </a:solidFill>
                <a:latin typeface="Calibri" pitchFamily="34" charset="0"/>
                <a:ea typeface="Calibri" pitchFamily="34" charset="-122"/>
                <a:cs typeface="Calibri" pitchFamily="34" charset="-120"/>
              </a:rPr>
              <a:t>Contact us today to elevate your brand!  —  INTERNAL PROGRAM BRIEF — CONFIDENTIAL</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5F2"/>
        </a:solidFill>
        <a:effectLst/>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0D1B3E"/>
          </a:solidFill>
          <a:ln w="12700">
            <a:solidFill>
              <a:srgbClr val="0D1B3E"/>
            </a:solidFill>
            <a:prstDash val="solid"/>
          </a:ln>
        </p:spPr>
        <p:txBody>
          <a:bodyPr/>
          <a:lstStyle/>
          <a:p>
            <a:endParaRPr lang="en-JP"/>
          </a:p>
        </p:txBody>
      </p:sp>
      <p:sp>
        <p:nvSpPr>
          <p:cNvPr id="3" name="Shape 1"/>
          <p:cNvSpPr/>
          <p:nvPr/>
        </p:nvSpPr>
        <p:spPr>
          <a:xfrm>
            <a:off x="0" y="0"/>
            <a:ext cx="292608" cy="5143500"/>
          </a:xfrm>
          <a:prstGeom prst="rect">
            <a:avLst/>
          </a:prstGeom>
          <a:solidFill>
            <a:srgbClr val="CC2936"/>
          </a:solidFill>
          <a:ln w="12700">
            <a:solidFill>
              <a:srgbClr val="CC2936"/>
            </a:solidFill>
            <a:prstDash val="solid"/>
          </a:ln>
        </p:spPr>
        <p:txBody>
          <a:bodyPr/>
          <a:lstStyle/>
          <a:p>
            <a:endParaRPr lang="en-JP"/>
          </a:p>
        </p:txBody>
      </p:sp>
      <p:sp>
        <p:nvSpPr>
          <p:cNvPr id="4" name="Shape 2"/>
          <p:cNvSpPr/>
          <p:nvPr/>
        </p:nvSpPr>
        <p:spPr>
          <a:xfrm>
            <a:off x="292608" y="5061204"/>
            <a:ext cx="3456432" cy="82296"/>
          </a:xfrm>
          <a:prstGeom prst="rect">
            <a:avLst/>
          </a:prstGeom>
          <a:solidFill>
            <a:srgbClr val="C9A84C"/>
          </a:solidFill>
          <a:ln w="12700">
            <a:solidFill>
              <a:srgbClr val="C9A84C"/>
            </a:solidFill>
            <a:prstDash val="solid"/>
          </a:ln>
        </p:spPr>
        <p:txBody>
          <a:bodyPr/>
          <a:lstStyle/>
          <a:p>
            <a:endParaRPr lang="en-JP"/>
          </a:p>
        </p:txBody>
      </p:sp>
      <p:sp>
        <p:nvSpPr>
          <p:cNvPr id="5" name="Text 3"/>
          <p:cNvSpPr/>
          <p:nvPr/>
        </p:nvSpPr>
        <p:spPr>
          <a:xfrm>
            <a:off x="457200" y="274320"/>
            <a:ext cx="3108960" cy="274320"/>
          </a:xfrm>
          <a:prstGeom prst="rect">
            <a:avLst/>
          </a:prstGeom>
          <a:noFill/>
          <a:ln/>
        </p:spPr>
        <p:txBody>
          <a:bodyPr wrap="square" lIns="0" tIns="0" rIns="0" bIns="0" rtlCol="0" anchor="ctr"/>
          <a:lstStyle/>
          <a:p>
            <a:pPr marL="0" indent="0">
              <a:buNone/>
            </a:pPr>
            <a:r>
              <a:rPr lang="en-US" sz="1000" b="1" kern="0" spc="400" dirty="0">
                <a:solidFill>
                  <a:srgbClr val="C9A84C"/>
                </a:solidFill>
                <a:latin typeface="Calibri" pitchFamily="34" charset="0"/>
                <a:ea typeface="Calibri" pitchFamily="34" charset="-122"/>
                <a:cs typeface="Calibri" pitchFamily="34" charset="-120"/>
              </a:rPr>
              <a:t>ABOUT</a:t>
            </a:r>
            <a:endParaRPr lang="en-US" sz="1000" dirty="0"/>
          </a:p>
        </p:txBody>
      </p:sp>
      <p:sp>
        <p:nvSpPr>
          <p:cNvPr id="6" name="Text 4"/>
          <p:cNvSpPr/>
          <p:nvPr/>
        </p:nvSpPr>
        <p:spPr>
          <a:xfrm>
            <a:off x="457200" y="548640"/>
            <a:ext cx="3108960" cy="91440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The</a:t>
            </a:r>
            <a:endParaRPr lang="en-US" sz="3200" dirty="0"/>
          </a:p>
          <a:p>
            <a:pPr marL="0" indent="0">
              <a:buNone/>
            </a:pPr>
            <a:r>
              <a:rPr lang="en-US" sz="3200" b="1" dirty="0">
                <a:solidFill>
                  <a:srgbClr val="FFFFFF"/>
                </a:solidFill>
                <a:latin typeface="Georgia" pitchFamily="34" charset="0"/>
                <a:ea typeface="Georgia" pitchFamily="34" charset="-122"/>
                <a:cs typeface="Georgia" pitchFamily="34" charset="-120"/>
              </a:rPr>
              <a:t>Corporation</a:t>
            </a:r>
            <a:endParaRPr lang="en-US" sz="3200" dirty="0"/>
          </a:p>
        </p:txBody>
      </p:sp>
      <p:sp>
        <p:nvSpPr>
          <p:cNvPr id="7" name="Shape 5"/>
          <p:cNvSpPr/>
          <p:nvPr/>
        </p:nvSpPr>
        <p:spPr>
          <a:xfrm>
            <a:off x="457200" y="1536192"/>
            <a:ext cx="2971800" cy="45720"/>
          </a:xfrm>
          <a:prstGeom prst="rect">
            <a:avLst/>
          </a:prstGeom>
          <a:solidFill>
            <a:srgbClr val="C9A84C"/>
          </a:solidFill>
          <a:ln w="12700">
            <a:solidFill>
              <a:srgbClr val="C9A84C"/>
            </a:solidFill>
            <a:prstDash val="solid"/>
          </a:ln>
        </p:spPr>
        <p:txBody>
          <a:bodyPr/>
          <a:lstStyle/>
          <a:p>
            <a:endParaRPr lang="en-JP"/>
          </a:p>
        </p:txBody>
      </p:sp>
      <p:sp>
        <p:nvSpPr>
          <p:cNvPr id="8" name="Text 6"/>
          <p:cNvSpPr/>
          <p:nvPr/>
        </p:nvSpPr>
        <p:spPr>
          <a:xfrm>
            <a:off x="457200" y="1645920"/>
            <a:ext cx="3017520" cy="274320"/>
          </a:xfrm>
          <a:prstGeom prst="rect">
            <a:avLst/>
          </a:prstGeom>
          <a:noFill/>
          <a:ln/>
        </p:spPr>
        <p:txBody>
          <a:bodyPr wrap="square" lIns="0" tIns="0" rIns="0" bIns="0" rtlCol="0" anchor="ctr"/>
          <a:lstStyle/>
          <a:p>
            <a:pPr marL="0" indent="0">
              <a:buNone/>
            </a:pPr>
            <a:r>
              <a:rPr lang="en-US" sz="1000" i="1" dirty="0">
                <a:solidFill>
                  <a:srgbClr val="C9A84C"/>
                </a:solidFill>
                <a:latin typeface="Georgia" pitchFamily="34" charset="0"/>
                <a:ea typeface="Georgia" pitchFamily="34" charset="-122"/>
                <a:cs typeface="Georgia" pitchFamily="34" charset="-120"/>
              </a:rPr>
              <a:t>Designing Opportunities Since 2018</a:t>
            </a:r>
            <a:endParaRPr lang="en-US" sz="1000" dirty="0"/>
          </a:p>
        </p:txBody>
      </p:sp>
      <p:sp>
        <p:nvSpPr>
          <p:cNvPr id="9" name="Shape 7"/>
          <p:cNvSpPr/>
          <p:nvPr/>
        </p:nvSpPr>
        <p:spPr>
          <a:xfrm>
            <a:off x="457200" y="2057400"/>
            <a:ext cx="3017520" cy="475488"/>
          </a:xfrm>
          <a:prstGeom prst="rect">
            <a:avLst/>
          </a:prstGeom>
          <a:solidFill>
            <a:srgbClr val="162040"/>
          </a:solidFill>
          <a:ln w="6350">
            <a:solidFill>
              <a:srgbClr val="C9A84C"/>
            </a:solidFill>
            <a:prstDash val="solid"/>
          </a:ln>
        </p:spPr>
        <p:txBody>
          <a:bodyPr/>
          <a:lstStyle/>
          <a:p>
            <a:endParaRPr lang="en-JP"/>
          </a:p>
        </p:txBody>
      </p:sp>
      <p:sp>
        <p:nvSpPr>
          <p:cNvPr id="10" name="Text 8"/>
          <p:cNvSpPr/>
          <p:nvPr/>
        </p:nvSpPr>
        <p:spPr>
          <a:xfrm>
            <a:off x="594360" y="2121408"/>
            <a:ext cx="2743200" cy="329184"/>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  2022 Best Fashion Platform</a:t>
            </a:r>
            <a:endParaRPr lang="en-US" sz="950" dirty="0"/>
          </a:p>
        </p:txBody>
      </p:sp>
      <p:sp>
        <p:nvSpPr>
          <p:cNvPr id="11" name="Shape 9"/>
          <p:cNvSpPr/>
          <p:nvPr/>
        </p:nvSpPr>
        <p:spPr>
          <a:xfrm>
            <a:off x="457200" y="2651760"/>
            <a:ext cx="3017520" cy="475488"/>
          </a:xfrm>
          <a:prstGeom prst="rect">
            <a:avLst/>
          </a:prstGeom>
          <a:solidFill>
            <a:srgbClr val="162040"/>
          </a:solidFill>
          <a:ln w="6350">
            <a:solidFill>
              <a:srgbClr val="C9A84C"/>
            </a:solidFill>
            <a:prstDash val="solid"/>
          </a:ln>
        </p:spPr>
        <p:txBody>
          <a:bodyPr/>
          <a:lstStyle/>
          <a:p>
            <a:endParaRPr lang="en-JP"/>
          </a:p>
        </p:txBody>
      </p:sp>
      <p:sp>
        <p:nvSpPr>
          <p:cNvPr id="12" name="Text 10"/>
          <p:cNvSpPr/>
          <p:nvPr/>
        </p:nvSpPr>
        <p:spPr>
          <a:xfrm>
            <a:off x="594360" y="2715768"/>
            <a:ext cx="2743200" cy="329184"/>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  2022 Modern CEO Award</a:t>
            </a:r>
            <a:endParaRPr lang="en-US" sz="950" dirty="0"/>
          </a:p>
        </p:txBody>
      </p:sp>
      <p:sp>
        <p:nvSpPr>
          <p:cNvPr id="13" name="Shape 11"/>
          <p:cNvSpPr/>
          <p:nvPr/>
        </p:nvSpPr>
        <p:spPr>
          <a:xfrm>
            <a:off x="457200" y="3246120"/>
            <a:ext cx="3017520" cy="475488"/>
          </a:xfrm>
          <a:prstGeom prst="rect">
            <a:avLst/>
          </a:prstGeom>
          <a:solidFill>
            <a:srgbClr val="162040"/>
          </a:solidFill>
          <a:ln w="6350">
            <a:solidFill>
              <a:srgbClr val="C9A84C"/>
            </a:solidFill>
            <a:prstDash val="solid"/>
          </a:ln>
        </p:spPr>
        <p:txBody>
          <a:bodyPr/>
          <a:lstStyle/>
          <a:p>
            <a:endParaRPr lang="en-JP"/>
          </a:p>
        </p:txBody>
      </p:sp>
      <p:sp>
        <p:nvSpPr>
          <p:cNvPr id="14" name="Text 12"/>
          <p:cNvSpPr/>
          <p:nvPr/>
        </p:nvSpPr>
        <p:spPr>
          <a:xfrm>
            <a:off x="594360" y="3310128"/>
            <a:ext cx="2743200" cy="329184"/>
          </a:xfrm>
          <a:prstGeom prst="rect">
            <a:avLst/>
          </a:prstGeom>
          <a:noFill/>
          <a:ln/>
        </p:spPr>
        <p:txBody>
          <a:bodyPr wrap="square" lIns="0" tIns="0" rIns="0" bIns="0" rtlCol="0" anchor="ctr"/>
          <a:lstStyle/>
          <a:p>
            <a:pPr marL="0" indent="0">
              <a:buNone/>
            </a:pPr>
            <a:r>
              <a:rPr lang="en-US" sz="950" dirty="0">
                <a:solidFill>
                  <a:srgbClr val="FFFFFF"/>
                </a:solidFill>
                <a:latin typeface="Calibri" pitchFamily="34" charset="0"/>
                <a:ea typeface="Calibri" pitchFamily="34" charset="-122"/>
                <a:cs typeface="Calibri" pitchFamily="34" charset="-120"/>
              </a:rPr>
              <a:t>🏆  2024 Fashion Platform of Influence — Mitch Desunia</a:t>
            </a:r>
            <a:endParaRPr lang="en-US" sz="950" dirty="0"/>
          </a:p>
        </p:txBody>
      </p:sp>
      <p:sp>
        <p:nvSpPr>
          <p:cNvPr id="15" name="Text 13"/>
          <p:cNvSpPr/>
          <p:nvPr/>
        </p:nvSpPr>
        <p:spPr>
          <a:xfrm>
            <a:off x="457200" y="4160520"/>
            <a:ext cx="301752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Featured In:</a:t>
            </a:r>
            <a:endParaRPr lang="en-US" sz="800" dirty="0"/>
          </a:p>
        </p:txBody>
      </p:sp>
      <p:sp>
        <p:nvSpPr>
          <p:cNvPr id="16" name="Text 14"/>
          <p:cNvSpPr/>
          <p:nvPr/>
        </p:nvSpPr>
        <p:spPr>
          <a:xfrm>
            <a:off x="457200" y="4343400"/>
            <a:ext cx="3017520" cy="548640"/>
          </a:xfrm>
          <a:prstGeom prst="rect">
            <a:avLst/>
          </a:prstGeom>
          <a:noFill/>
          <a:ln/>
        </p:spPr>
        <p:txBody>
          <a:bodyPr wrap="square" lIns="0" tIns="0" rIns="0" bIns="0" rtlCol="0" anchor="ctr"/>
          <a:lstStyle/>
          <a:p>
            <a:pPr marL="0" indent="0">
              <a:buNone/>
            </a:pPr>
            <a:r>
              <a:rPr lang="en-US" sz="850" i="1" dirty="0">
                <a:solidFill>
                  <a:srgbClr val="D8D8D8"/>
                </a:solidFill>
                <a:latin typeface="Calibri" pitchFamily="34" charset="0"/>
                <a:ea typeface="Calibri" pitchFamily="34" charset="-122"/>
                <a:cs typeface="Calibri" pitchFamily="34" charset="-120"/>
              </a:rPr>
              <a:t>Harper's Bazaar UK  •  ELLE UK  •  AP News</a:t>
            </a:r>
            <a:endParaRPr lang="en-US" sz="850" dirty="0"/>
          </a:p>
          <a:p>
            <a:pPr marL="0" indent="0">
              <a:buNone/>
            </a:pPr>
            <a:r>
              <a:rPr lang="en-US" sz="850" i="1" dirty="0">
                <a:solidFill>
                  <a:srgbClr val="D8D8D8"/>
                </a:solidFill>
                <a:latin typeface="Calibri" pitchFamily="34" charset="0"/>
                <a:ea typeface="Calibri" pitchFamily="34" charset="-122"/>
                <a:cs typeface="Calibri" pitchFamily="34" charset="-120"/>
              </a:rPr>
              <a:t>Fashion Week Online  •  Getty Images</a:t>
            </a:r>
            <a:endParaRPr lang="en-US" sz="850" dirty="0"/>
          </a:p>
        </p:txBody>
      </p:sp>
      <p:sp>
        <p:nvSpPr>
          <p:cNvPr id="17" name="Text 15"/>
          <p:cNvSpPr/>
          <p:nvPr/>
        </p:nvSpPr>
        <p:spPr>
          <a:xfrm>
            <a:off x="3977640" y="274320"/>
            <a:ext cx="4937760" cy="502920"/>
          </a:xfrm>
          <a:prstGeom prst="rect">
            <a:avLst/>
          </a:prstGeom>
          <a:noFill/>
          <a:ln/>
        </p:spPr>
        <p:txBody>
          <a:bodyPr wrap="square" lIns="0" tIns="0" rIns="0" bIns="0" rtlCol="0" anchor="ctr"/>
          <a:lstStyle/>
          <a:p>
            <a:pPr marL="0" indent="0">
              <a:buNone/>
            </a:pPr>
            <a:r>
              <a:rPr lang="en-US" sz="2800" b="1" dirty="0">
                <a:solidFill>
                  <a:srgbClr val="0D1B3E"/>
                </a:solidFill>
                <a:latin typeface="Georgia" pitchFamily="34" charset="0"/>
                <a:ea typeface="Georgia" pitchFamily="34" charset="-122"/>
                <a:cs typeface="Georgia" pitchFamily="34" charset="-120"/>
              </a:rPr>
              <a:t>About the Corporation</a:t>
            </a:r>
            <a:endParaRPr lang="en-US" sz="2800" dirty="0"/>
          </a:p>
        </p:txBody>
      </p:sp>
      <p:sp>
        <p:nvSpPr>
          <p:cNvPr id="18" name="Shape 16"/>
          <p:cNvSpPr/>
          <p:nvPr/>
        </p:nvSpPr>
        <p:spPr>
          <a:xfrm>
            <a:off x="3977640" y="804672"/>
            <a:ext cx="4937760" cy="45720"/>
          </a:xfrm>
          <a:prstGeom prst="rect">
            <a:avLst/>
          </a:prstGeom>
          <a:solidFill>
            <a:srgbClr val="C9A84C"/>
          </a:solidFill>
          <a:ln w="12700">
            <a:solidFill>
              <a:srgbClr val="C9A84C"/>
            </a:solidFill>
            <a:prstDash val="solid"/>
          </a:ln>
        </p:spPr>
        <p:txBody>
          <a:bodyPr/>
          <a:lstStyle/>
          <a:p>
            <a:endParaRPr lang="en-JP"/>
          </a:p>
        </p:txBody>
      </p:sp>
      <p:sp>
        <p:nvSpPr>
          <p:cNvPr id="19" name="Text 17"/>
          <p:cNvSpPr/>
          <p:nvPr/>
        </p:nvSpPr>
        <p:spPr>
          <a:xfrm>
            <a:off x="3977640" y="914400"/>
            <a:ext cx="4937760" cy="3291840"/>
          </a:xfrm>
          <a:prstGeom prst="rect">
            <a:avLst/>
          </a:prstGeom>
          <a:noFill/>
          <a:ln/>
        </p:spPr>
        <p:txBody>
          <a:bodyPr wrap="square" lIns="0" tIns="0" rIns="0" bIns="0" rtlCol="0" anchor="ctr"/>
          <a:lstStyle/>
          <a:p>
            <a:pPr marL="0" indent="0">
              <a:buNone/>
            </a:pPr>
            <a:r>
              <a:rPr lang="en-US" sz="1000" dirty="0">
                <a:solidFill>
                  <a:srgbClr val="222222"/>
                </a:solidFill>
                <a:latin typeface="Calibri" pitchFamily="34" charset="0"/>
                <a:ea typeface="Calibri" pitchFamily="34" charset="-122"/>
                <a:cs typeface="Calibri" pitchFamily="34" charset="-120"/>
              </a:rPr>
              <a:t>Award-winning hiTechMODA Productions combines traditional fashion runway shows with the latest innovations and a new thinking of fashion. We are a cutting-edge runway production house focusing on established, emerging, and indie fashion designers, identifying current marketing trends, plus aligning with new thought leaders committed to transforming the way the industry operates today.</a:t>
            </a:r>
            <a:endParaRPr lang="en-US" sz="1000" dirty="0"/>
          </a:p>
          <a:p>
            <a:pPr marL="0" indent="0">
              <a:buNone/>
            </a:pPr>
            <a:endParaRPr lang="en-US" sz="1000" dirty="0"/>
          </a:p>
          <a:p>
            <a:pPr marL="0" indent="0">
              <a:buNone/>
            </a:pPr>
            <a:r>
              <a:rPr lang="en-US" sz="1000" dirty="0">
                <a:solidFill>
                  <a:srgbClr val="222222"/>
                </a:solidFill>
                <a:latin typeface="Calibri" pitchFamily="34" charset="0"/>
                <a:ea typeface="Calibri" pitchFamily="34" charset="-122"/>
                <a:cs typeface="Calibri" pitchFamily="34" charset="-120"/>
              </a:rPr>
              <a:t>We lead the industry by creating opportunities to market and advertise our designers and assist them in elevating their brands. From our first season in 2018 to now, our mission has been to inspire, empower and encourage anyone who brings their talent to our runways wherever we are.</a:t>
            </a:r>
            <a:endParaRPr lang="en-US" sz="1000" dirty="0"/>
          </a:p>
          <a:p>
            <a:pPr marL="0" indent="0">
              <a:buNone/>
            </a:pPr>
            <a:endParaRPr lang="en-US" sz="1000" dirty="0"/>
          </a:p>
          <a:p>
            <a:pPr marL="0" indent="0">
              <a:buNone/>
            </a:pPr>
            <a:r>
              <a:rPr lang="en-US" sz="1000" dirty="0">
                <a:solidFill>
                  <a:srgbClr val="222222"/>
                </a:solidFill>
                <a:latin typeface="Calibri" pitchFamily="34" charset="0"/>
                <a:ea typeface="Calibri" pitchFamily="34" charset="-122"/>
                <a:cs typeface="Calibri" pitchFamily="34" charset="-120"/>
              </a:rPr>
              <a:t>We specialize in providing avenues for emerging new-to-market and young prodigy designers, up and coming aspiring models of all ages, shapes, and sizes, photographers, and videographers.</a:t>
            </a:r>
            <a:endParaRPr lang="en-US" sz="1000" dirty="0"/>
          </a:p>
        </p:txBody>
      </p:sp>
      <p:sp>
        <p:nvSpPr>
          <p:cNvPr id="20" name="Shape 18"/>
          <p:cNvSpPr/>
          <p:nvPr/>
        </p:nvSpPr>
        <p:spPr>
          <a:xfrm>
            <a:off x="3977640" y="4343400"/>
            <a:ext cx="1170432" cy="658368"/>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21" name="Shape 19"/>
          <p:cNvSpPr/>
          <p:nvPr/>
        </p:nvSpPr>
        <p:spPr>
          <a:xfrm>
            <a:off x="3977640" y="4343400"/>
            <a:ext cx="1170432" cy="64008"/>
          </a:xfrm>
          <a:prstGeom prst="rect">
            <a:avLst/>
          </a:prstGeom>
          <a:solidFill>
            <a:srgbClr val="C9A84C"/>
          </a:solidFill>
          <a:ln w="12700">
            <a:solidFill>
              <a:srgbClr val="C9A84C"/>
            </a:solidFill>
            <a:prstDash val="solid"/>
          </a:ln>
        </p:spPr>
        <p:txBody>
          <a:bodyPr/>
          <a:lstStyle/>
          <a:p>
            <a:endParaRPr lang="en-JP"/>
          </a:p>
        </p:txBody>
      </p:sp>
      <p:sp>
        <p:nvSpPr>
          <p:cNvPr id="22" name="Text 20"/>
          <p:cNvSpPr/>
          <p:nvPr/>
        </p:nvSpPr>
        <p:spPr>
          <a:xfrm>
            <a:off x="4023360" y="4389120"/>
            <a:ext cx="1078992" cy="347472"/>
          </a:xfrm>
          <a:prstGeom prst="rect">
            <a:avLst/>
          </a:prstGeom>
          <a:noFill/>
          <a:ln/>
        </p:spPr>
        <p:txBody>
          <a:bodyPr wrap="square" lIns="0" tIns="0" rIns="0" bIns="0" rtlCol="0" anchor="ctr"/>
          <a:lstStyle/>
          <a:p>
            <a:pPr marL="0" indent="0" algn="ctr">
              <a:buNone/>
            </a:pPr>
            <a:r>
              <a:rPr lang="en-US" sz="2200" b="1" dirty="0">
                <a:solidFill>
                  <a:srgbClr val="C9A84C"/>
                </a:solidFill>
                <a:latin typeface="Georgia" pitchFamily="34" charset="0"/>
                <a:ea typeface="Georgia" pitchFamily="34" charset="-122"/>
                <a:cs typeface="Georgia" pitchFamily="34" charset="-120"/>
              </a:rPr>
              <a:t>2018</a:t>
            </a:r>
            <a:endParaRPr lang="en-US" sz="2200" dirty="0"/>
          </a:p>
        </p:txBody>
      </p:sp>
      <p:sp>
        <p:nvSpPr>
          <p:cNvPr id="23" name="Text 21"/>
          <p:cNvSpPr/>
          <p:nvPr/>
        </p:nvSpPr>
        <p:spPr>
          <a:xfrm>
            <a:off x="4023360" y="4727448"/>
            <a:ext cx="1078992" cy="201168"/>
          </a:xfrm>
          <a:prstGeom prst="rect">
            <a:avLst/>
          </a:prstGeom>
          <a:noFill/>
          <a:ln/>
        </p:spPr>
        <p:txBody>
          <a:bodyPr wrap="square" lIns="0" tIns="0" rIns="0" bIns="0" rtlCol="0" anchor="ctr"/>
          <a:lstStyle/>
          <a:p>
            <a:pPr marL="0" indent="0" algn="ctr">
              <a:buNone/>
            </a:pPr>
            <a:r>
              <a:rPr lang="en-US" sz="800" dirty="0">
                <a:solidFill>
                  <a:srgbClr val="D8D8D8"/>
                </a:solidFill>
                <a:latin typeface="Calibri" pitchFamily="34" charset="0"/>
                <a:ea typeface="Calibri" pitchFamily="34" charset="-122"/>
                <a:cs typeface="Calibri" pitchFamily="34" charset="-120"/>
              </a:rPr>
              <a:t>Founded</a:t>
            </a:r>
            <a:endParaRPr lang="en-US" sz="800" dirty="0"/>
          </a:p>
        </p:txBody>
      </p:sp>
      <p:sp>
        <p:nvSpPr>
          <p:cNvPr id="24" name="Shape 22"/>
          <p:cNvSpPr/>
          <p:nvPr/>
        </p:nvSpPr>
        <p:spPr>
          <a:xfrm>
            <a:off x="5230368" y="4343400"/>
            <a:ext cx="1170432" cy="658368"/>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25" name="Shape 23"/>
          <p:cNvSpPr/>
          <p:nvPr/>
        </p:nvSpPr>
        <p:spPr>
          <a:xfrm>
            <a:off x="5230368" y="4343400"/>
            <a:ext cx="1170432" cy="64008"/>
          </a:xfrm>
          <a:prstGeom prst="rect">
            <a:avLst/>
          </a:prstGeom>
          <a:solidFill>
            <a:srgbClr val="C9A84C"/>
          </a:solidFill>
          <a:ln w="12700">
            <a:solidFill>
              <a:srgbClr val="C9A84C"/>
            </a:solidFill>
            <a:prstDash val="solid"/>
          </a:ln>
        </p:spPr>
        <p:txBody>
          <a:bodyPr/>
          <a:lstStyle/>
          <a:p>
            <a:endParaRPr lang="en-JP"/>
          </a:p>
        </p:txBody>
      </p:sp>
      <p:sp>
        <p:nvSpPr>
          <p:cNvPr id="26" name="Text 24"/>
          <p:cNvSpPr/>
          <p:nvPr/>
        </p:nvSpPr>
        <p:spPr>
          <a:xfrm>
            <a:off x="5276088" y="4389120"/>
            <a:ext cx="1078992" cy="347472"/>
          </a:xfrm>
          <a:prstGeom prst="rect">
            <a:avLst/>
          </a:prstGeom>
          <a:noFill/>
          <a:ln/>
        </p:spPr>
        <p:txBody>
          <a:bodyPr wrap="square" lIns="0" tIns="0" rIns="0" bIns="0" rtlCol="0" anchor="ctr"/>
          <a:lstStyle/>
          <a:p>
            <a:pPr marL="0" indent="0" algn="ctr">
              <a:buNone/>
            </a:pPr>
            <a:r>
              <a:rPr lang="en-US" sz="2200" b="1" dirty="0">
                <a:solidFill>
                  <a:srgbClr val="C9A84C"/>
                </a:solidFill>
                <a:latin typeface="Georgia" pitchFamily="34" charset="0"/>
                <a:ea typeface="Georgia" pitchFamily="34" charset="-122"/>
                <a:cs typeface="Georgia" pitchFamily="34" charset="-120"/>
              </a:rPr>
              <a:t>4</a:t>
            </a:r>
            <a:endParaRPr lang="en-US" sz="2200" dirty="0"/>
          </a:p>
        </p:txBody>
      </p:sp>
      <p:sp>
        <p:nvSpPr>
          <p:cNvPr id="27" name="Text 25"/>
          <p:cNvSpPr/>
          <p:nvPr/>
        </p:nvSpPr>
        <p:spPr>
          <a:xfrm>
            <a:off x="5276088" y="4727448"/>
            <a:ext cx="1078992" cy="201168"/>
          </a:xfrm>
          <a:prstGeom prst="rect">
            <a:avLst/>
          </a:prstGeom>
          <a:noFill/>
          <a:ln/>
        </p:spPr>
        <p:txBody>
          <a:bodyPr wrap="square" lIns="0" tIns="0" rIns="0" bIns="0" rtlCol="0" anchor="ctr"/>
          <a:lstStyle/>
          <a:p>
            <a:pPr marL="0" indent="0" algn="ctr">
              <a:buNone/>
            </a:pPr>
            <a:r>
              <a:rPr lang="en-US" sz="800" dirty="0">
                <a:solidFill>
                  <a:srgbClr val="D8D8D8"/>
                </a:solidFill>
                <a:latin typeface="Calibri" pitchFamily="34" charset="0"/>
                <a:ea typeface="Calibri" pitchFamily="34" charset="-122"/>
                <a:cs typeface="Calibri" pitchFamily="34" charset="-120"/>
              </a:rPr>
              <a:t>Global Cities</a:t>
            </a:r>
            <a:endParaRPr lang="en-US" sz="800" dirty="0"/>
          </a:p>
        </p:txBody>
      </p:sp>
      <p:sp>
        <p:nvSpPr>
          <p:cNvPr id="28" name="Shape 26"/>
          <p:cNvSpPr/>
          <p:nvPr/>
        </p:nvSpPr>
        <p:spPr>
          <a:xfrm>
            <a:off x="6483096" y="4343400"/>
            <a:ext cx="1170432" cy="658368"/>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29" name="Shape 27"/>
          <p:cNvSpPr/>
          <p:nvPr/>
        </p:nvSpPr>
        <p:spPr>
          <a:xfrm>
            <a:off x="6483096" y="4343400"/>
            <a:ext cx="1170432" cy="64008"/>
          </a:xfrm>
          <a:prstGeom prst="rect">
            <a:avLst/>
          </a:prstGeom>
          <a:solidFill>
            <a:srgbClr val="C9A84C"/>
          </a:solidFill>
          <a:ln w="12700">
            <a:solidFill>
              <a:srgbClr val="C9A84C"/>
            </a:solidFill>
            <a:prstDash val="solid"/>
          </a:ln>
        </p:spPr>
        <p:txBody>
          <a:bodyPr/>
          <a:lstStyle/>
          <a:p>
            <a:endParaRPr lang="en-JP"/>
          </a:p>
        </p:txBody>
      </p:sp>
      <p:sp>
        <p:nvSpPr>
          <p:cNvPr id="30" name="Text 28"/>
          <p:cNvSpPr/>
          <p:nvPr/>
        </p:nvSpPr>
        <p:spPr>
          <a:xfrm>
            <a:off x="6528816" y="4389120"/>
            <a:ext cx="1078992" cy="347472"/>
          </a:xfrm>
          <a:prstGeom prst="rect">
            <a:avLst/>
          </a:prstGeom>
          <a:noFill/>
          <a:ln/>
        </p:spPr>
        <p:txBody>
          <a:bodyPr wrap="square" lIns="0" tIns="0" rIns="0" bIns="0" rtlCol="0" anchor="ctr"/>
          <a:lstStyle/>
          <a:p>
            <a:pPr marL="0" indent="0" algn="ctr">
              <a:buNone/>
            </a:pPr>
            <a:r>
              <a:rPr lang="en-US" sz="2200" b="1" dirty="0">
                <a:solidFill>
                  <a:srgbClr val="C9A84C"/>
                </a:solidFill>
                <a:latin typeface="Georgia" pitchFamily="34" charset="0"/>
                <a:ea typeface="Georgia" pitchFamily="34" charset="-122"/>
                <a:cs typeface="Georgia" pitchFamily="34" charset="-120"/>
              </a:rPr>
              <a:t>550K+</a:t>
            </a:r>
            <a:endParaRPr lang="en-US" sz="2200" dirty="0"/>
          </a:p>
        </p:txBody>
      </p:sp>
      <p:sp>
        <p:nvSpPr>
          <p:cNvPr id="31" name="Text 29"/>
          <p:cNvSpPr/>
          <p:nvPr/>
        </p:nvSpPr>
        <p:spPr>
          <a:xfrm>
            <a:off x="6528816" y="4727448"/>
            <a:ext cx="1078992" cy="201168"/>
          </a:xfrm>
          <a:prstGeom prst="rect">
            <a:avLst/>
          </a:prstGeom>
          <a:noFill/>
          <a:ln/>
        </p:spPr>
        <p:txBody>
          <a:bodyPr wrap="square" lIns="0" tIns="0" rIns="0" bIns="0" rtlCol="0" anchor="ctr"/>
          <a:lstStyle/>
          <a:p>
            <a:pPr marL="0" indent="0" algn="ctr">
              <a:buNone/>
            </a:pPr>
            <a:r>
              <a:rPr lang="en-US" sz="800" dirty="0">
                <a:solidFill>
                  <a:srgbClr val="D8D8D8"/>
                </a:solidFill>
                <a:latin typeface="Calibri" pitchFamily="34" charset="0"/>
                <a:ea typeface="Calibri" pitchFamily="34" charset="-122"/>
                <a:cs typeface="Calibri" pitchFamily="34" charset="-120"/>
              </a:rPr>
              <a:t>FWO Viewers</a:t>
            </a:r>
            <a:endParaRPr lang="en-US" sz="800" dirty="0"/>
          </a:p>
        </p:txBody>
      </p:sp>
      <p:sp>
        <p:nvSpPr>
          <p:cNvPr id="32" name="Shape 30"/>
          <p:cNvSpPr/>
          <p:nvPr/>
        </p:nvSpPr>
        <p:spPr>
          <a:xfrm>
            <a:off x="7735824" y="4343400"/>
            <a:ext cx="1170432" cy="658368"/>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33" name="Shape 31"/>
          <p:cNvSpPr/>
          <p:nvPr/>
        </p:nvSpPr>
        <p:spPr>
          <a:xfrm>
            <a:off x="7735824" y="4343400"/>
            <a:ext cx="1170432" cy="64008"/>
          </a:xfrm>
          <a:prstGeom prst="rect">
            <a:avLst/>
          </a:prstGeom>
          <a:solidFill>
            <a:srgbClr val="C9A84C"/>
          </a:solidFill>
          <a:ln w="12700">
            <a:solidFill>
              <a:srgbClr val="C9A84C"/>
            </a:solidFill>
            <a:prstDash val="solid"/>
          </a:ln>
        </p:spPr>
        <p:txBody>
          <a:bodyPr/>
          <a:lstStyle/>
          <a:p>
            <a:endParaRPr lang="en-JP"/>
          </a:p>
        </p:txBody>
      </p:sp>
      <p:sp>
        <p:nvSpPr>
          <p:cNvPr id="34" name="Text 32"/>
          <p:cNvSpPr/>
          <p:nvPr/>
        </p:nvSpPr>
        <p:spPr>
          <a:xfrm>
            <a:off x="7781544" y="4389120"/>
            <a:ext cx="1078992" cy="347472"/>
          </a:xfrm>
          <a:prstGeom prst="rect">
            <a:avLst/>
          </a:prstGeom>
          <a:noFill/>
          <a:ln/>
        </p:spPr>
        <p:txBody>
          <a:bodyPr wrap="square" lIns="0" tIns="0" rIns="0" bIns="0" rtlCol="0" anchor="ctr"/>
          <a:lstStyle/>
          <a:p>
            <a:pPr marL="0" indent="0" algn="ctr">
              <a:buNone/>
            </a:pPr>
            <a:r>
              <a:rPr lang="en-US" sz="2200" b="1" dirty="0">
                <a:solidFill>
                  <a:srgbClr val="C9A84C"/>
                </a:solidFill>
                <a:latin typeface="Georgia" pitchFamily="34" charset="0"/>
                <a:ea typeface="Georgia" pitchFamily="34" charset="-122"/>
                <a:cs typeface="Georgia" pitchFamily="34" charset="-120"/>
              </a:rPr>
              <a:t>150M+</a:t>
            </a:r>
            <a:endParaRPr lang="en-US" sz="2200" dirty="0"/>
          </a:p>
        </p:txBody>
      </p:sp>
      <p:sp>
        <p:nvSpPr>
          <p:cNvPr id="35" name="Text 33"/>
          <p:cNvSpPr/>
          <p:nvPr/>
        </p:nvSpPr>
        <p:spPr>
          <a:xfrm>
            <a:off x="7781544" y="4727448"/>
            <a:ext cx="1078992" cy="201168"/>
          </a:xfrm>
          <a:prstGeom prst="rect">
            <a:avLst/>
          </a:prstGeom>
          <a:noFill/>
          <a:ln/>
        </p:spPr>
        <p:txBody>
          <a:bodyPr wrap="square" lIns="0" tIns="0" rIns="0" bIns="0" rtlCol="0" anchor="ctr"/>
          <a:lstStyle/>
          <a:p>
            <a:pPr marL="0" indent="0" algn="ctr">
              <a:buNone/>
            </a:pPr>
            <a:r>
              <a:rPr lang="en-US" sz="800" dirty="0">
                <a:solidFill>
                  <a:srgbClr val="D8D8D8"/>
                </a:solidFill>
                <a:latin typeface="Calibri" pitchFamily="34" charset="0"/>
                <a:ea typeface="Calibri" pitchFamily="34" charset="-122"/>
                <a:cs typeface="Calibri" pitchFamily="34" charset="-120"/>
              </a:rPr>
              <a:t>Monthly Reach</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70E22"/>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Shape 2"/>
          <p:cNvSpPr/>
          <p:nvPr/>
        </p:nvSpPr>
        <p:spPr>
          <a:xfrm>
            <a:off x="0" y="82296"/>
            <a:ext cx="292608" cy="4978908"/>
          </a:xfrm>
          <a:prstGeom prst="rect">
            <a:avLst/>
          </a:prstGeom>
          <a:solidFill>
            <a:srgbClr val="CC2936"/>
          </a:solidFill>
          <a:ln w="12700">
            <a:solidFill>
              <a:srgbClr val="CC2936"/>
            </a:solidFill>
            <a:prstDash val="solid"/>
          </a:ln>
        </p:spPr>
        <p:txBody>
          <a:bodyPr/>
          <a:lstStyle/>
          <a:p>
            <a:endParaRPr lang="en-JP"/>
          </a:p>
        </p:txBody>
      </p:sp>
      <p:sp>
        <p:nvSpPr>
          <p:cNvPr id="5" name="Text 3"/>
          <p:cNvSpPr/>
          <p:nvPr/>
        </p:nvSpPr>
        <p:spPr>
          <a:xfrm>
            <a:off x="457200" y="201168"/>
            <a:ext cx="4572000" cy="274320"/>
          </a:xfrm>
          <a:prstGeom prst="rect">
            <a:avLst/>
          </a:prstGeom>
          <a:noFill/>
          <a:ln/>
        </p:spPr>
        <p:txBody>
          <a:bodyPr wrap="square" lIns="0" tIns="0" rIns="0" bIns="0" rtlCol="0" anchor="ctr"/>
          <a:lstStyle/>
          <a:p>
            <a:pPr marL="0" indent="0">
              <a:buNone/>
            </a:pPr>
            <a:r>
              <a:rPr lang="en-US" sz="1000" b="1" kern="0" spc="400" dirty="0">
                <a:solidFill>
                  <a:srgbClr val="CC2936"/>
                </a:solidFill>
                <a:latin typeface="Calibri" pitchFamily="34" charset="0"/>
                <a:ea typeface="Calibri" pitchFamily="34" charset="-122"/>
                <a:cs typeface="Calibri" pitchFamily="34" charset="-120"/>
              </a:rPr>
              <a:t>FEATURED ON</a:t>
            </a:r>
            <a:endParaRPr lang="en-US" sz="1000" dirty="0"/>
          </a:p>
        </p:txBody>
      </p:sp>
      <p:sp>
        <p:nvSpPr>
          <p:cNvPr id="6" name="Text 4"/>
          <p:cNvSpPr/>
          <p:nvPr/>
        </p:nvSpPr>
        <p:spPr>
          <a:xfrm>
            <a:off x="457200" y="475488"/>
            <a:ext cx="7315200" cy="1005840"/>
          </a:xfrm>
          <a:prstGeom prst="rect">
            <a:avLst/>
          </a:prstGeom>
          <a:noFill/>
          <a:ln/>
        </p:spPr>
        <p:txBody>
          <a:bodyPr wrap="square" lIns="0" tIns="0" rIns="0" bIns="0" rtlCol="0" anchor="ctr"/>
          <a:lstStyle/>
          <a:p>
            <a:pPr marL="0" indent="0">
              <a:buNone/>
            </a:pPr>
            <a:r>
              <a:rPr lang="en-US" sz="3800" b="1" dirty="0">
                <a:solidFill>
                  <a:srgbClr val="FFFFFF"/>
                </a:solidFill>
                <a:latin typeface="Georgia" pitchFamily="34" charset="0"/>
                <a:ea typeface="Georgia" pitchFamily="34" charset="-122"/>
                <a:cs typeface="Georgia" pitchFamily="34" charset="-120"/>
              </a:rPr>
              <a:t>Where Our Designers</a:t>
            </a:r>
            <a:endParaRPr lang="en-US" sz="3800" dirty="0"/>
          </a:p>
          <a:p>
            <a:pPr marL="0" indent="0">
              <a:buNone/>
            </a:pPr>
            <a:r>
              <a:rPr lang="en-US" sz="3800" b="1" dirty="0">
                <a:solidFill>
                  <a:srgbClr val="FFFFFF"/>
                </a:solidFill>
                <a:latin typeface="Georgia" pitchFamily="34" charset="0"/>
                <a:ea typeface="Georgia" pitchFamily="34" charset="-122"/>
                <a:cs typeface="Georgia" pitchFamily="34" charset="-120"/>
              </a:rPr>
              <a:t>Get Their Spotlight</a:t>
            </a:r>
            <a:endParaRPr lang="en-US" sz="3800" dirty="0"/>
          </a:p>
        </p:txBody>
      </p:sp>
      <p:sp>
        <p:nvSpPr>
          <p:cNvPr id="7" name="Shape 5"/>
          <p:cNvSpPr/>
          <p:nvPr/>
        </p:nvSpPr>
        <p:spPr>
          <a:xfrm>
            <a:off x="365760" y="1627632"/>
            <a:ext cx="2743200" cy="146304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8" name="Shape 6"/>
          <p:cNvSpPr/>
          <p:nvPr/>
        </p:nvSpPr>
        <p:spPr>
          <a:xfrm>
            <a:off x="365760" y="1627632"/>
            <a:ext cx="2743200" cy="73152"/>
          </a:xfrm>
          <a:prstGeom prst="rect">
            <a:avLst/>
          </a:prstGeom>
          <a:solidFill>
            <a:srgbClr val="CC2936"/>
          </a:solidFill>
          <a:ln w="12700">
            <a:solidFill>
              <a:srgbClr val="CC2936"/>
            </a:solidFill>
            <a:prstDash val="solid"/>
          </a:ln>
        </p:spPr>
        <p:txBody>
          <a:bodyPr/>
          <a:lstStyle/>
          <a:p>
            <a:endParaRPr lang="en-JP"/>
          </a:p>
        </p:txBody>
      </p:sp>
      <p:sp>
        <p:nvSpPr>
          <p:cNvPr id="9" name="Shape 7"/>
          <p:cNvSpPr/>
          <p:nvPr/>
        </p:nvSpPr>
        <p:spPr>
          <a:xfrm>
            <a:off x="365760" y="1627632"/>
            <a:ext cx="73152" cy="1463040"/>
          </a:xfrm>
          <a:prstGeom prst="rect">
            <a:avLst/>
          </a:prstGeom>
          <a:solidFill>
            <a:srgbClr val="CC2936"/>
          </a:solidFill>
          <a:ln w="12700">
            <a:solidFill>
              <a:srgbClr val="CC2936"/>
            </a:solidFill>
            <a:prstDash val="solid"/>
          </a:ln>
        </p:spPr>
        <p:txBody>
          <a:bodyPr/>
          <a:lstStyle/>
          <a:p>
            <a:endParaRPr lang="en-JP"/>
          </a:p>
        </p:txBody>
      </p:sp>
      <p:sp>
        <p:nvSpPr>
          <p:cNvPr id="10" name="Text 8"/>
          <p:cNvSpPr/>
          <p:nvPr/>
        </p:nvSpPr>
        <p:spPr>
          <a:xfrm>
            <a:off x="548640" y="1792224"/>
            <a:ext cx="2423160" cy="347472"/>
          </a:xfrm>
          <a:prstGeom prst="rect">
            <a:avLst/>
          </a:prstGeom>
          <a:noFill/>
          <a:ln/>
        </p:spPr>
        <p:txBody>
          <a:bodyPr wrap="square" lIns="0" tIns="0" rIns="0" bIns="0" rtlCol="0" anchor="ctr"/>
          <a:lstStyle/>
          <a:p>
            <a:pPr marL="0" indent="0">
              <a:buNone/>
            </a:pPr>
            <a:r>
              <a:rPr lang="en-US" sz="1300" b="1" dirty="0">
                <a:solidFill>
                  <a:srgbClr val="C9A84C"/>
                </a:solidFill>
                <a:latin typeface="Georgia" pitchFamily="34" charset="0"/>
                <a:ea typeface="Georgia" pitchFamily="34" charset="-122"/>
                <a:cs typeface="Georgia" pitchFamily="34" charset="-120"/>
              </a:rPr>
              <a:t>Harper's Bazaar UK</a:t>
            </a:r>
            <a:endParaRPr lang="en-US" sz="1300" dirty="0"/>
          </a:p>
        </p:txBody>
      </p:sp>
      <p:sp>
        <p:nvSpPr>
          <p:cNvPr id="11" name="Shape 9"/>
          <p:cNvSpPr/>
          <p:nvPr/>
        </p:nvSpPr>
        <p:spPr>
          <a:xfrm>
            <a:off x="548640" y="2139696"/>
            <a:ext cx="2286000" cy="36576"/>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12" name="Text 10"/>
          <p:cNvSpPr/>
          <p:nvPr/>
        </p:nvSpPr>
        <p:spPr>
          <a:xfrm>
            <a:off x="548640" y="2267712"/>
            <a:ext cx="2423160" cy="713232"/>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Premium UK fashion authority — global readership reaching fashion-forward consumers worldwide.</a:t>
            </a:r>
            <a:endParaRPr lang="en-US" sz="950" dirty="0"/>
          </a:p>
        </p:txBody>
      </p:sp>
      <p:sp>
        <p:nvSpPr>
          <p:cNvPr id="13" name="Shape 11"/>
          <p:cNvSpPr/>
          <p:nvPr/>
        </p:nvSpPr>
        <p:spPr>
          <a:xfrm>
            <a:off x="3273552" y="1627632"/>
            <a:ext cx="2743200" cy="146304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14" name="Shape 12"/>
          <p:cNvSpPr/>
          <p:nvPr/>
        </p:nvSpPr>
        <p:spPr>
          <a:xfrm>
            <a:off x="3273552" y="1627632"/>
            <a:ext cx="2743200" cy="73152"/>
          </a:xfrm>
          <a:prstGeom prst="rect">
            <a:avLst/>
          </a:prstGeom>
          <a:solidFill>
            <a:srgbClr val="1C3A6E"/>
          </a:solidFill>
          <a:ln w="12700">
            <a:solidFill>
              <a:srgbClr val="1C3A6E"/>
            </a:solidFill>
            <a:prstDash val="solid"/>
          </a:ln>
        </p:spPr>
        <p:txBody>
          <a:bodyPr/>
          <a:lstStyle/>
          <a:p>
            <a:endParaRPr lang="en-JP"/>
          </a:p>
        </p:txBody>
      </p:sp>
      <p:sp>
        <p:nvSpPr>
          <p:cNvPr id="15" name="Shape 13"/>
          <p:cNvSpPr/>
          <p:nvPr/>
        </p:nvSpPr>
        <p:spPr>
          <a:xfrm>
            <a:off x="3273552" y="1627632"/>
            <a:ext cx="73152" cy="1463040"/>
          </a:xfrm>
          <a:prstGeom prst="rect">
            <a:avLst/>
          </a:prstGeom>
          <a:solidFill>
            <a:srgbClr val="1C3A6E"/>
          </a:solidFill>
          <a:ln w="12700">
            <a:solidFill>
              <a:srgbClr val="1C3A6E"/>
            </a:solidFill>
            <a:prstDash val="solid"/>
          </a:ln>
        </p:spPr>
        <p:txBody>
          <a:bodyPr/>
          <a:lstStyle/>
          <a:p>
            <a:endParaRPr lang="en-JP"/>
          </a:p>
        </p:txBody>
      </p:sp>
      <p:sp>
        <p:nvSpPr>
          <p:cNvPr id="16" name="Text 14"/>
          <p:cNvSpPr/>
          <p:nvPr/>
        </p:nvSpPr>
        <p:spPr>
          <a:xfrm>
            <a:off x="3456432" y="1792224"/>
            <a:ext cx="2423160" cy="347472"/>
          </a:xfrm>
          <a:prstGeom prst="rect">
            <a:avLst/>
          </a:prstGeom>
          <a:noFill/>
          <a:ln/>
        </p:spPr>
        <p:txBody>
          <a:bodyPr wrap="square" lIns="0" tIns="0" rIns="0" bIns="0" rtlCol="0" anchor="ctr"/>
          <a:lstStyle/>
          <a:p>
            <a:pPr marL="0" indent="0">
              <a:buNone/>
            </a:pPr>
            <a:r>
              <a:rPr lang="en-US" sz="1300" b="1" dirty="0">
                <a:solidFill>
                  <a:srgbClr val="C9A84C"/>
                </a:solidFill>
                <a:latin typeface="Georgia" pitchFamily="34" charset="0"/>
                <a:ea typeface="Georgia" pitchFamily="34" charset="-122"/>
                <a:cs typeface="Georgia" pitchFamily="34" charset="-120"/>
              </a:rPr>
              <a:t>ELLE UK</a:t>
            </a:r>
            <a:endParaRPr lang="en-US" sz="1300" dirty="0"/>
          </a:p>
        </p:txBody>
      </p:sp>
      <p:sp>
        <p:nvSpPr>
          <p:cNvPr id="17" name="Shape 15"/>
          <p:cNvSpPr/>
          <p:nvPr/>
        </p:nvSpPr>
        <p:spPr>
          <a:xfrm>
            <a:off x="3456432" y="2139696"/>
            <a:ext cx="2286000" cy="36576"/>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18" name="Text 16"/>
          <p:cNvSpPr/>
          <p:nvPr/>
        </p:nvSpPr>
        <p:spPr>
          <a:xfrm>
            <a:off x="3456432" y="2267712"/>
            <a:ext cx="2423160" cy="713232"/>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Iconic international fashion media — one of the world's most recognized fashion publishing brands.</a:t>
            </a:r>
            <a:endParaRPr lang="en-US" sz="950" dirty="0"/>
          </a:p>
        </p:txBody>
      </p:sp>
      <p:sp>
        <p:nvSpPr>
          <p:cNvPr id="19" name="Shape 17"/>
          <p:cNvSpPr/>
          <p:nvPr/>
        </p:nvSpPr>
        <p:spPr>
          <a:xfrm>
            <a:off x="6181344" y="1627632"/>
            <a:ext cx="2743200" cy="146304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20" name="Shape 18"/>
          <p:cNvSpPr/>
          <p:nvPr/>
        </p:nvSpPr>
        <p:spPr>
          <a:xfrm>
            <a:off x="6181344" y="1627632"/>
            <a:ext cx="2743200" cy="73152"/>
          </a:xfrm>
          <a:prstGeom prst="rect">
            <a:avLst/>
          </a:prstGeom>
          <a:solidFill>
            <a:srgbClr val="1E6B3A"/>
          </a:solidFill>
          <a:ln w="12700">
            <a:solidFill>
              <a:srgbClr val="1E6B3A"/>
            </a:solidFill>
            <a:prstDash val="solid"/>
          </a:ln>
        </p:spPr>
        <p:txBody>
          <a:bodyPr/>
          <a:lstStyle/>
          <a:p>
            <a:endParaRPr lang="en-JP"/>
          </a:p>
        </p:txBody>
      </p:sp>
      <p:sp>
        <p:nvSpPr>
          <p:cNvPr id="21" name="Shape 19"/>
          <p:cNvSpPr/>
          <p:nvPr/>
        </p:nvSpPr>
        <p:spPr>
          <a:xfrm>
            <a:off x="6181344" y="1627632"/>
            <a:ext cx="73152" cy="1463040"/>
          </a:xfrm>
          <a:prstGeom prst="rect">
            <a:avLst/>
          </a:prstGeom>
          <a:solidFill>
            <a:srgbClr val="1E6B3A"/>
          </a:solidFill>
          <a:ln w="12700">
            <a:solidFill>
              <a:srgbClr val="1E6B3A"/>
            </a:solidFill>
            <a:prstDash val="solid"/>
          </a:ln>
        </p:spPr>
        <p:txBody>
          <a:bodyPr/>
          <a:lstStyle/>
          <a:p>
            <a:endParaRPr lang="en-JP"/>
          </a:p>
        </p:txBody>
      </p:sp>
      <p:sp>
        <p:nvSpPr>
          <p:cNvPr id="22" name="Text 20"/>
          <p:cNvSpPr/>
          <p:nvPr/>
        </p:nvSpPr>
        <p:spPr>
          <a:xfrm>
            <a:off x="6364224" y="1792224"/>
            <a:ext cx="2423160" cy="347472"/>
          </a:xfrm>
          <a:prstGeom prst="rect">
            <a:avLst/>
          </a:prstGeom>
          <a:noFill/>
          <a:ln/>
        </p:spPr>
        <p:txBody>
          <a:bodyPr wrap="square" lIns="0" tIns="0" rIns="0" bIns="0" rtlCol="0" anchor="ctr"/>
          <a:lstStyle/>
          <a:p>
            <a:pPr marL="0" indent="0">
              <a:buNone/>
            </a:pPr>
            <a:r>
              <a:rPr lang="en-US" sz="1300" b="1" dirty="0">
                <a:solidFill>
                  <a:srgbClr val="C9A84C"/>
                </a:solidFill>
                <a:latin typeface="Georgia" pitchFamily="34" charset="0"/>
                <a:ea typeface="Georgia" pitchFamily="34" charset="-122"/>
                <a:cs typeface="Georgia" pitchFamily="34" charset="-120"/>
              </a:rPr>
              <a:t>Fashion Week Online</a:t>
            </a:r>
            <a:endParaRPr lang="en-US" sz="1300" dirty="0"/>
          </a:p>
        </p:txBody>
      </p:sp>
      <p:sp>
        <p:nvSpPr>
          <p:cNvPr id="23" name="Shape 21"/>
          <p:cNvSpPr/>
          <p:nvPr/>
        </p:nvSpPr>
        <p:spPr>
          <a:xfrm>
            <a:off x="6364224" y="2139696"/>
            <a:ext cx="2286000" cy="36576"/>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24" name="Text 22"/>
          <p:cNvSpPr/>
          <p:nvPr/>
        </p:nvSpPr>
        <p:spPr>
          <a:xfrm>
            <a:off x="6364224" y="2267712"/>
            <a:ext cx="2423160" cy="713232"/>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Exclusive hiTechMODA channel with 550K+ viewers — the only production house with dedicated placement.</a:t>
            </a:r>
            <a:endParaRPr lang="en-US" sz="950" dirty="0"/>
          </a:p>
        </p:txBody>
      </p:sp>
      <p:sp>
        <p:nvSpPr>
          <p:cNvPr id="25" name="Shape 23"/>
          <p:cNvSpPr/>
          <p:nvPr/>
        </p:nvSpPr>
        <p:spPr>
          <a:xfrm>
            <a:off x="365760" y="3255264"/>
            <a:ext cx="2743200" cy="146304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26" name="Shape 24"/>
          <p:cNvSpPr/>
          <p:nvPr/>
        </p:nvSpPr>
        <p:spPr>
          <a:xfrm>
            <a:off x="365760" y="3255264"/>
            <a:ext cx="2743200" cy="73152"/>
          </a:xfrm>
          <a:prstGeom prst="rect">
            <a:avLst/>
          </a:prstGeom>
          <a:solidFill>
            <a:srgbClr val="4A2B8C"/>
          </a:solidFill>
          <a:ln w="12700">
            <a:solidFill>
              <a:srgbClr val="4A2B8C"/>
            </a:solidFill>
            <a:prstDash val="solid"/>
          </a:ln>
        </p:spPr>
        <p:txBody>
          <a:bodyPr/>
          <a:lstStyle/>
          <a:p>
            <a:endParaRPr lang="en-JP"/>
          </a:p>
        </p:txBody>
      </p:sp>
      <p:sp>
        <p:nvSpPr>
          <p:cNvPr id="27" name="Shape 25"/>
          <p:cNvSpPr/>
          <p:nvPr/>
        </p:nvSpPr>
        <p:spPr>
          <a:xfrm>
            <a:off x="365760" y="3255264"/>
            <a:ext cx="73152" cy="1463040"/>
          </a:xfrm>
          <a:prstGeom prst="rect">
            <a:avLst/>
          </a:prstGeom>
          <a:solidFill>
            <a:srgbClr val="4A2B8C"/>
          </a:solidFill>
          <a:ln w="12700">
            <a:solidFill>
              <a:srgbClr val="4A2B8C"/>
            </a:solidFill>
            <a:prstDash val="solid"/>
          </a:ln>
        </p:spPr>
        <p:txBody>
          <a:bodyPr/>
          <a:lstStyle/>
          <a:p>
            <a:endParaRPr lang="en-JP"/>
          </a:p>
        </p:txBody>
      </p:sp>
      <p:sp>
        <p:nvSpPr>
          <p:cNvPr id="28" name="Text 26"/>
          <p:cNvSpPr/>
          <p:nvPr/>
        </p:nvSpPr>
        <p:spPr>
          <a:xfrm>
            <a:off x="548640" y="3419856"/>
            <a:ext cx="2423160" cy="347472"/>
          </a:xfrm>
          <a:prstGeom prst="rect">
            <a:avLst/>
          </a:prstGeom>
          <a:noFill/>
          <a:ln/>
        </p:spPr>
        <p:txBody>
          <a:bodyPr wrap="square" lIns="0" tIns="0" rIns="0" bIns="0" rtlCol="0" anchor="ctr"/>
          <a:lstStyle/>
          <a:p>
            <a:pPr marL="0" indent="0">
              <a:buNone/>
            </a:pPr>
            <a:r>
              <a:rPr lang="en-US" sz="1300" b="1" dirty="0">
                <a:solidFill>
                  <a:srgbClr val="C9A84C"/>
                </a:solidFill>
                <a:latin typeface="Georgia" pitchFamily="34" charset="0"/>
                <a:ea typeface="Georgia" pitchFamily="34" charset="-122"/>
                <a:cs typeface="Georgia" pitchFamily="34" charset="-120"/>
              </a:rPr>
              <a:t>Getty Images</a:t>
            </a:r>
            <a:endParaRPr lang="en-US" sz="1300" dirty="0"/>
          </a:p>
        </p:txBody>
      </p:sp>
      <p:sp>
        <p:nvSpPr>
          <p:cNvPr id="29" name="Shape 27"/>
          <p:cNvSpPr/>
          <p:nvPr/>
        </p:nvSpPr>
        <p:spPr>
          <a:xfrm>
            <a:off x="548640" y="3767328"/>
            <a:ext cx="2286000" cy="36576"/>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30" name="Text 28"/>
          <p:cNvSpPr/>
          <p:nvPr/>
        </p:nvSpPr>
        <p:spPr>
          <a:xfrm>
            <a:off x="548640" y="3895344"/>
            <a:ext cx="2423160" cy="713232"/>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Global visual content leader — your runway images distributed to media &amp; corporate clients worldwide.</a:t>
            </a:r>
            <a:endParaRPr lang="en-US" sz="950" dirty="0"/>
          </a:p>
        </p:txBody>
      </p:sp>
      <p:sp>
        <p:nvSpPr>
          <p:cNvPr id="31" name="Shape 29"/>
          <p:cNvSpPr/>
          <p:nvPr/>
        </p:nvSpPr>
        <p:spPr>
          <a:xfrm>
            <a:off x="3273552" y="3255264"/>
            <a:ext cx="2743200" cy="146304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32" name="Shape 30"/>
          <p:cNvSpPr/>
          <p:nvPr/>
        </p:nvSpPr>
        <p:spPr>
          <a:xfrm>
            <a:off x="3273552" y="3255264"/>
            <a:ext cx="2743200" cy="73152"/>
          </a:xfrm>
          <a:prstGeom prst="rect">
            <a:avLst/>
          </a:prstGeom>
          <a:solidFill>
            <a:srgbClr val="7A5C00"/>
          </a:solidFill>
          <a:ln w="12700">
            <a:solidFill>
              <a:srgbClr val="7A5C00"/>
            </a:solidFill>
            <a:prstDash val="solid"/>
          </a:ln>
        </p:spPr>
        <p:txBody>
          <a:bodyPr/>
          <a:lstStyle/>
          <a:p>
            <a:endParaRPr lang="en-JP"/>
          </a:p>
        </p:txBody>
      </p:sp>
      <p:sp>
        <p:nvSpPr>
          <p:cNvPr id="33" name="Shape 31"/>
          <p:cNvSpPr/>
          <p:nvPr/>
        </p:nvSpPr>
        <p:spPr>
          <a:xfrm>
            <a:off x="3273552" y="3255264"/>
            <a:ext cx="73152" cy="1463040"/>
          </a:xfrm>
          <a:prstGeom prst="rect">
            <a:avLst/>
          </a:prstGeom>
          <a:solidFill>
            <a:srgbClr val="7A5C00"/>
          </a:solidFill>
          <a:ln w="12700">
            <a:solidFill>
              <a:srgbClr val="7A5C00"/>
            </a:solidFill>
            <a:prstDash val="solid"/>
          </a:ln>
        </p:spPr>
        <p:txBody>
          <a:bodyPr/>
          <a:lstStyle/>
          <a:p>
            <a:endParaRPr lang="en-JP"/>
          </a:p>
        </p:txBody>
      </p:sp>
      <p:sp>
        <p:nvSpPr>
          <p:cNvPr id="34" name="Text 32"/>
          <p:cNvSpPr/>
          <p:nvPr/>
        </p:nvSpPr>
        <p:spPr>
          <a:xfrm>
            <a:off x="3456432" y="3419856"/>
            <a:ext cx="2423160" cy="347472"/>
          </a:xfrm>
          <a:prstGeom prst="rect">
            <a:avLst/>
          </a:prstGeom>
          <a:noFill/>
          <a:ln/>
        </p:spPr>
        <p:txBody>
          <a:bodyPr wrap="square" lIns="0" tIns="0" rIns="0" bIns="0" rtlCol="0" anchor="ctr"/>
          <a:lstStyle/>
          <a:p>
            <a:pPr marL="0" indent="0">
              <a:buNone/>
            </a:pPr>
            <a:r>
              <a:rPr lang="en-US" sz="1300" b="1" dirty="0">
                <a:solidFill>
                  <a:srgbClr val="C9A84C"/>
                </a:solidFill>
                <a:latin typeface="Georgia" pitchFamily="34" charset="0"/>
                <a:ea typeface="Georgia" pitchFamily="34" charset="-122"/>
                <a:cs typeface="Georgia" pitchFamily="34" charset="-120"/>
              </a:rPr>
              <a:t>AP News / Wire</a:t>
            </a:r>
            <a:endParaRPr lang="en-US" sz="1300" dirty="0"/>
          </a:p>
        </p:txBody>
      </p:sp>
      <p:sp>
        <p:nvSpPr>
          <p:cNvPr id="35" name="Shape 33"/>
          <p:cNvSpPr/>
          <p:nvPr/>
        </p:nvSpPr>
        <p:spPr>
          <a:xfrm>
            <a:off x="3456432" y="3767328"/>
            <a:ext cx="2286000" cy="36576"/>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36" name="Text 34"/>
          <p:cNvSpPr/>
          <p:nvPr/>
        </p:nvSpPr>
        <p:spPr>
          <a:xfrm>
            <a:off x="3456432" y="3895344"/>
            <a:ext cx="2423160" cy="713232"/>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Syndication across Google, Bing, AP News &amp; 150M+ monthly unique visitors per runway show.</a:t>
            </a:r>
            <a:endParaRPr lang="en-US" sz="950" dirty="0"/>
          </a:p>
        </p:txBody>
      </p:sp>
      <p:sp>
        <p:nvSpPr>
          <p:cNvPr id="37" name="Shape 35"/>
          <p:cNvSpPr/>
          <p:nvPr/>
        </p:nvSpPr>
        <p:spPr>
          <a:xfrm>
            <a:off x="6181344" y="3255264"/>
            <a:ext cx="2743200" cy="146304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38" name="Shape 36"/>
          <p:cNvSpPr/>
          <p:nvPr/>
        </p:nvSpPr>
        <p:spPr>
          <a:xfrm>
            <a:off x="6181344" y="3255264"/>
            <a:ext cx="2743200" cy="73152"/>
          </a:xfrm>
          <a:prstGeom prst="rect">
            <a:avLst/>
          </a:prstGeom>
          <a:solidFill>
            <a:srgbClr val="1C5050"/>
          </a:solidFill>
          <a:ln w="12700">
            <a:solidFill>
              <a:srgbClr val="1C5050"/>
            </a:solidFill>
            <a:prstDash val="solid"/>
          </a:ln>
        </p:spPr>
        <p:txBody>
          <a:bodyPr/>
          <a:lstStyle/>
          <a:p>
            <a:endParaRPr lang="en-JP"/>
          </a:p>
        </p:txBody>
      </p:sp>
      <p:sp>
        <p:nvSpPr>
          <p:cNvPr id="39" name="Shape 37"/>
          <p:cNvSpPr/>
          <p:nvPr/>
        </p:nvSpPr>
        <p:spPr>
          <a:xfrm>
            <a:off x="6181344" y="3255264"/>
            <a:ext cx="73152" cy="1463040"/>
          </a:xfrm>
          <a:prstGeom prst="rect">
            <a:avLst/>
          </a:prstGeom>
          <a:solidFill>
            <a:srgbClr val="1C5050"/>
          </a:solidFill>
          <a:ln w="12700">
            <a:solidFill>
              <a:srgbClr val="1C5050"/>
            </a:solidFill>
            <a:prstDash val="solid"/>
          </a:ln>
        </p:spPr>
        <p:txBody>
          <a:bodyPr/>
          <a:lstStyle/>
          <a:p>
            <a:endParaRPr lang="en-JP"/>
          </a:p>
        </p:txBody>
      </p:sp>
      <p:sp>
        <p:nvSpPr>
          <p:cNvPr id="40" name="Text 38"/>
          <p:cNvSpPr/>
          <p:nvPr/>
        </p:nvSpPr>
        <p:spPr>
          <a:xfrm>
            <a:off x="6364224" y="3419856"/>
            <a:ext cx="2423160" cy="347472"/>
          </a:xfrm>
          <a:prstGeom prst="rect">
            <a:avLst/>
          </a:prstGeom>
          <a:noFill/>
          <a:ln/>
        </p:spPr>
        <p:txBody>
          <a:bodyPr wrap="square" lIns="0" tIns="0" rIns="0" bIns="0" rtlCol="0" anchor="ctr"/>
          <a:lstStyle/>
          <a:p>
            <a:pPr marL="0" indent="0">
              <a:buNone/>
            </a:pPr>
            <a:r>
              <a:rPr lang="en-US" sz="1300" b="1" dirty="0">
                <a:solidFill>
                  <a:srgbClr val="C9A84C"/>
                </a:solidFill>
                <a:latin typeface="Georgia" pitchFamily="34" charset="0"/>
                <a:ea typeface="Georgia" pitchFamily="34" charset="-122"/>
                <a:cs typeface="Georgia" pitchFamily="34" charset="-120"/>
              </a:rPr>
              <a:t>Bloomberg Terminal</a:t>
            </a:r>
            <a:endParaRPr lang="en-US" sz="1300" dirty="0"/>
          </a:p>
        </p:txBody>
      </p:sp>
      <p:sp>
        <p:nvSpPr>
          <p:cNvPr id="41" name="Shape 39"/>
          <p:cNvSpPr/>
          <p:nvPr/>
        </p:nvSpPr>
        <p:spPr>
          <a:xfrm>
            <a:off x="6364224" y="3767328"/>
            <a:ext cx="2286000" cy="36576"/>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42" name="Text 40"/>
          <p:cNvSpPr/>
          <p:nvPr/>
        </p:nvSpPr>
        <p:spPr>
          <a:xfrm>
            <a:off x="6364224" y="3895344"/>
            <a:ext cx="2423160" cy="713232"/>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Releases made available in Bloomberg Terminal &amp; Crunchbase — reaching top financial &amp; industry players.</a:t>
            </a:r>
            <a:endParaRPr lang="en-US" sz="9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5F2"/>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3E"/>
          </a:solidFill>
          <a:ln w="12700">
            <a:solidFill>
              <a:srgbClr val="0D1B3E"/>
            </a:solidFill>
            <a:prstDash val="solid"/>
          </a:ln>
        </p:spPr>
        <p:txBody>
          <a:bodyPr/>
          <a:lstStyle/>
          <a:p>
            <a:endParaRPr lang="en-JP"/>
          </a:p>
        </p:txBody>
      </p:sp>
      <p:sp>
        <p:nvSpPr>
          <p:cNvPr id="3" name="Shape 1"/>
          <p:cNvSpPr/>
          <p:nvPr/>
        </p:nvSpPr>
        <p:spPr>
          <a:xfrm>
            <a:off x="0" y="0"/>
            <a:ext cx="292608" cy="1097280"/>
          </a:xfrm>
          <a:prstGeom prst="rect">
            <a:avLst/>
          </a:prstGeom>
          <a:solidFill>
            <a:srgbClr val="CC2936"/>
          </a:solidFill>
          <a:ln w="12700">
            <a:solidFill>
              <a:srgbClr val="CC2936"/>
            </a:solidFill>
            <a:prstDash val="solid"/>
          </a:ln>
        </p:spPr>
        <p:txBody>
          <a:bodyPr/>
          <a:lstStyle/>
          <a:p>
            <a:endParaRPr lang="en-JP"/>
          </a:p>
        </p:txBody>
      </p:sp>
      <p:sp>
        <p:nvSpPr>
          <p:cNvPr id="4" name="Shape 2"/>
          <p:cNvSpPr/>
          <p:nvPr/>
        </p:nvSpPr>
        <p:spPr>
          <a:xfrm>
            <a:off x="0" y="1097280"/>
            <a:ext cx="9144000" cy="64008"/>
          </a:xfrm>
          <a:prstGeom prst="rect">
            <a:avLst/>
          </a:prstGeom>
          <a:solidFill>
            <a:srgbClr val="C9A84C"/>
          </a:solidFill>
          <a:ln w="12700">
            <a:solidFill>
              <a:srgbClr val="C9A84C"/>
            </a:solidFill>
            <a:prstDash val="solid"/>
          </a:ln>
        </p:spPr>
        <p:txBody>
          <a:bodyPr/>
          <a:lstStyle/>
          <a:p>
            <a:endParaRPr lang="en-JP"/>
          </a:p>
        </p:txBody>
      </p:sp>
      <p:sp>
        <p:nvSpPr>
          <p:cNvPr id="5" name="Text 3"/>
          <p:cNvSpPr/>
          <p:nvPr/>
        </p:nvSpPr>
        <p:spPr>
          <a:xfrm>
            <a:off x="457200" y="137160"/>
            <a:ext cx="5486400" cy="274320"/>
          </a:xfrm>
          <a:prstGeom prst="rect">
            <a:avLst/>
          </a:prstGeom>
          <a:noFill/>
          <a:ln/>
        </p:spPr>
        <p:txBody>
          <a:bodyPr wrap="square" lIns="0" tIns="0" rIns="0" bIns="0" rtlCol="0" anchor="ctr"/>
          <a:lstStyle/>
          <a:p>
            <a:pPr marL="0" indent="0">
              <a:buNone/>
            </a:pPr>
            <a:r>
              <a:rPr lang="en-US" sz="1000" b="1" kern="0" spc="300" dirty="0">
                <a:solidFill>
                  <a:srgbClr val="CC2936"/>
                </a:solidFill>
                <a:latin typeface="Calibri" pitchFamily="34" charset="0"/>
                <a:ea typeface="Calibri" pitchFamily="34" charset="-122"/>
                <a:cs typeface="Calibri" pitchFamily="34" charset="-120"/>
              </a:rPr>
              <a:t>HIGH-END PUBLICATION</a:t>
            </a:r>
            <a:endParaRPr lang="en-US" sz="1000" dirty="0"/>
          </a:p>
        </p:txBody>
      </p:sp>
      <p:sp>
        <p:nvSpPr>
          <p:cNvPr id="6" name="Text 4"/>
          <p:cNvSpPr/>
          <p:nvPr/>
        </p:nvSpPr>
        <p:spPr>
          <a:xfrm>
            <a:off x="457200" y="384048"/>
            <a:ext cx="8229600" cy="658368"/>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Get your work featured in top magazines—</a:t>
            </a:r>
            <a:endParaRPr lang="en-US" sz="2400" dirty="0"/>
          </a:p>
          <a:p>
            <a:pPr marL="0" indent="0">
              <a:buNone/>
            </a:pPr>
            <a:r>
              <a:rPr lang="en-US" sz="2400" b="1" dirty="0">
                <a:solidFill>
                  <a:srgbClr val="FFFFFF"/>
                </a:solidFill>
                <a:latin typeface="Georgia" pitchFamily="34" charset="0"/>
                <a:ea typeface="Georgia" pitchFamily="34" charset="-122"/>
                <a:cs typeface="Georgia" pitchFamily="34" charset="-120"/>
              </a:rPr>
              <a:t>without the heavy price tag.</a:t>
            </a:r>
            <a:endParaRPr lang="en-US" sz="2400" dirty="0"/>
          </a:p>
        </p:txBody>
      </p:sp>
      <p:sp>
        <p:nvSpPr>
          <p:cNvPr id="7" name="Shape 5"/>
          <p:cNvSpPr/>
          <p:nvPr/>
        </p:nvSpPr>
        <p:spPr>
          <a:xfrm>
            <a:off x="365760" y="1325880"/>
            <a:ext cx="4206240" cy="3566160"/>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8" name="Shape 6"/>
          <p:cNvSpPr/>
          <p:nvPr/>
        </p:nvSpPr>
        <p:spPr>
          <a:xfrm>
            <a:off x="365760" y="1325880"/>
            <a:ext cx="4206240" cy="73152"/>
          </a:xfrm>
          <a:prstGeom prst="rect">
            <a:avLst/>
          </a:prstGeom>
          <a:solidFill>
            <a:srgbClr val="CC2936"/>
          </a:solidFill>
          <a:ln w="12700">
            <a:solidFill>
              <a:srgbClr val="CC2936"/>
            </a:solidFill>
            <a:prstDash val="solid"/>
          </a:ln>
        </p:spPr>
        <p:txBody>
          <a:bodyPr/>
          <a:lstStyle/>
          <a:p>
            <a:endParaRPr lang="en-JP"/>
          </a:p>
        </p:txBody>
      </p:sp>
      <p:sp>
        <p:nvSpPr>
          <p:cNvPr id="9" name="Shape 7"/>
          <p:cNvSpPr/>
          <p:nvPr/>
        </p:nvSpPr>
        <p:spPr>
          <a:xfrm>
            <a:off x="365760" y="1325880"/>
            <a:ext cx="73152" cy="3566160"/>
          </a:xfrm>
          <a:prstGeom prst="rect">
            <a:avLst/>
          </a:prstGeom>
          <a:solidFill>
            <a:srgbClr val="CC2936"/>
          </a:solidFill>
          <a:ln w="12700">
            <a:solidFill>
              <a:srgbClr val="CC2936"/>
            </a:solidFill>
            <a:prstDash val="solid"/>
          </a:ln>
        </p:spPr>
        <p:txBody>
          <a:bodyPr/>
          <a:lstStyle/>
          <a:p>
            <a:endParaRPr lang="en-JP"/>
          </a:p>
        </p:txBody>
      </p:sp>
      <p:sp>
        <p:nvSpPr>
          <p:cNvPr id="10" name="Text 8"/>
          <p:cNvSpPr/>
          <p:nvPr/>
        </p:nvSpPr>
        <p:spPr>
          <a:xfrm>
            <a:off x="548640" y="1481328"/>
            <a:ext cx="3840480" cy="54864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Harper's Bazaar UK</a:t>
            </a:r>
            <a:endParaRPr lang="en-US" sz="2400" dirty="0"/>
          </a:p>
        </p:txBody>
      </p:sp>
      <p:sp>
        <p:nvSpPr>
          <p:cNvPr id="11" name="Text 9"/>
          <p:cNvSpPr/>
          <p:nvPr/>
        </p:nvSpPr>
        <p:spPr>
          <a:xfrm>
            <a:off x="548640" y="1993392"/>
            <a:ext cx="3840480" cy="274320"/>
          </a:xfrm>
          <a:prstGeom prst="rect">
            <a:avLst/>
          </a:prstGeom>
          <a:noFill/>
          <a:ln/>
        </p:spPr>
        <p:txBody>
          <a:bodyPr wrap="square" lIns="0" tIns="0" rIns="0" bIns="0" rtlCol="0" anchor="ctr"/>
          <a:lstStyle/>
          <a:p>
            <a:pPr marL="0" indent="0">
              <a:buNone/>
            </a:pPr>
            <a:r>
              <a:rPr lang="en-US" sz="1100" i="1" dirty="0">
                <a:solidFill>
                  <a:srgbClr val="C9A84C"/>
                </a:solidFill>
                <a:latin typeface="Calibri" pitchFamily="34" charset="0"/>
                <a:ea typeface="Calibri" pitchFamily="34" charset="-122"/>
                <a:cs typeface="Calibri" pitchFamily="34" charset="-120"/>
              </a:rPr>
              <a:t>International Fashion Authority</a:t>
            </a:r>
            <a:endParaRPr lang="en-US" sz="1100" dirty="0"/>
          </a:p>
        </p:txBody>
      </p:sp>
      <p:sp>
        <p:nvSpPr>
          <p:cNvPr id="12" name="Shape 10"/>
          <p:cNvSpPr/>
          <p:nvPr/>
        </p:nvSpPr>
        <p:spPr>
          <a:xfrm>
            <a:off x="548640" y="2304288"/>
            <a:ext cx="3657600" cy="45720"/>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13" name="Text 11"/>
          <p:cNvSpPr/>
          <p:nvPr/>
        </p:nvSpPr>
        <p:spPr>
          <a:xfrm>
            <a:off x="548640" y="2423160"/>
            <a:ext cx="3840480" cy="2286000"/>
          </a:xfrm>
          <a:prstGeom prst="rect">
            <a:avLst/>
          </a:prstGeom>
          <a:noFill/>
          <a:ln/>
        </p:spPr>
        <p:txBody>
          <a:bodyPr wrap="square" lIns="0" tIns="0" rIns="0" bIns="0" rtlCol="0" anchor="ctr"/>
          <a:lstStyle/>
          <a:p>
            <a:pPr marL="0" indent="0">
              <a:buNone/>
            </a:pPr>
            <a:r>
              <a:rPr lang="en-US" sz="1000" dirty="0">
                <a:solidFill>
                  <a:srgbClr val="D8D8D8"/>
                </a:solidFill>
                <a:latin typeface="Calibri" pitchFamily="34" charset="0"/>
                <a:ea typeface="Calibri" pitchFamily="34" charset="-122"/>
                <a:cs typeface="Calibri" pitchFamily="34" charset="-120"/>
              </a:rPr>
              <a:t>One of the world's most influential fashion publications. Being featured in Harper's Bazaar UK places your brand in front of a sophisticated, globally engaged audience who set the pace for fashion trends and consumer choices.</a:t>
            </a:r>
            <a:endParaRPr lang="en-US" sz="1000" dirty="0"/>
          </a:p>
          <a:p>
            <a:pPr marL="0" indent="0">
              <a:buNone/>
            </a:pPr>
            <a:endParaRPr lang="en-US" sz="1000" dirty="0"/>
          </a:p>
          <a:p>
            <a:pPr marL="0" indent="0">
              <a:buNone/>
            </a:pPr>
            <a:r>
              <a:rPr lang="en-US" sz="1000" dirty="0">
                <a:solidFill>
                  <a:srgbClr val="D8D8D8"/>
                </a:solidFill>
                <a:latin typeface="Calibri" pitchFamily="34" charset="0"/>
                <a:ea typeface="Calibri" pitchFamily="34" charset="-122"/>
                <a:cs typeface="Calibri" pitchFamily="34" charset="-120"/>
              </a:rPr>
              <a:t>hiTechMODA opens the door to this prestigious platform for designers who participate in our runway events.</a:t>
            </a:r>
            <a:endParaRPr lang="en-US" sz="1000" dirty="0"/>
          </a:p>
        </p:txBody>
      </p:sp>
      <p:sp>
        <p:nvSpPr>
          <p:cNvPr id="14" name="Shape 12"/>
          <p:cNvSpPr/>
          <p:nvPr/>
        </p:nvSpPr>
        <p:spPr>
          <a:xfrm>
            <a:off x="4800600" y="1325880"/>
            <a:ext cx="4206240" cy="3566160"/>
          </a:xfrm>
          <a:prstGeom prst="rect">
            <a:avLst/>
          </a:prstGeom>
          <a:solidFill>
            <a:srgbClr val="0D1B3E"/>
          </a:solidFill>
          <a:ln w="12700">
            <a:solidFill>
              <a:srgbClr val="0D1B3E"/>
            </a:solidFill>
            <a:prstDash val="solid"/>
          </a:ln>
          <a:effectLst>
            <a:outerShdw blurRad="101600" dist="38100" dir="8100000" algn="bl" rotWithShape="0">
              <a:srgbClr val="000000">
                <a:alpha val="18000"/>
              </a:srgbClr>
            </a:outerShdw>
          </a:effectLst>
        </p:spPr>
        <p:txBody>
          <a:bodyPr/>
          <a:lstStyle/>
          <a:p>
            <a:endParaRPr lang="en-JP"/>
          </a:p>
        </p:txBody>
      </p:sp>
      <p:sp>
        <p:nvSpPr>
          <p:cNvPr id="15" name="Shape 13"/>
          <p:cNvSpPr/>
          <p:nvPr/>
        </p:nvSpPr>
        <p:spPr>
          <a:xfrm>
            <a:off x="4800600" y="1325880"/>
            <a:ext cx="4206240" cy="73152"/>
          </a:xfrm>
          <a:prstGeom prst="rect">
            <a:avLst/>
          </a:prstGeom>
          <a:solidFill>
            <a:srgbClr val="1C3A6E"/>
          </a:solidFill>
          <a:ln w="12700">
            <a:solidFill>
              <a:srgbClr val="1C3A6E"/>
            </a:solidFill>
            <a:prstDash val="solid"/>
          </a:ln>
        </p:spPr>
        <p:txBody>
          <a:bodyPr/>
          <a:lstStyle/>
          <a:p>
            <a:endParaRPr lang="en-JP"/>
          </a:p>
        </p:txBody>
      </p:sp>
      <p:sp>
        <p:nvSpPr>
          <p:cNvPr id="16" name="Shape 14"/>
          <p:cNvSpPr/>
          <p:nvPr/>
        </p:nvSpPr>
        <p:spPr>
          <a:xfrm>
            <a:off x="4800600" y="1325880"/>
            <a:ext cx="73152" cy="3566160"/>
          </a:xfrm>
          <a:prstGeom prst="rect">
            <a:avLst/>
          </a:prstGeom>
          <a:solidFill>
            <a:srgbClr val="1C3A6E"/>
          </a:solidFill>
          <a:ln w="12700">
            <a:solidFill>
              <a:srgbClr val="1C3A6E"/>
            </a:solidFill>
            <a:prstDash val="solid"/>
          </a:ln>
        </p:spPr>
        <p:txBody>
          <a:bodyPr/>
          <a:lstStyle/>
          <a:p>
            <a:endParaRPr lang="en-JP"/>
          </a:p>
        </p:txBody>
      </p:sp>
      <p:sp>
        <p:nvSpPr>
          <p:cNvPr id="17" name="Text 15"/>
          <p:cNvSpPr/>
          <p:nvPr/>
        </p:nvSpPr>
        <p:spPr>
          <a:xfrm>
            <a:off x="4983480" y="1481328"/>
            <a:ext cx="3840480" cy="54864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ELLE UK</a:t>
            </a:r>
            <a:endParaRPr lang="en-US" sz="2400" dirty="0"/>
          </a:p>
        </p:txBody>
      </p:sp>
      <p:sp>
        <p:nvSpPr>
          <p:cNvPr id="18" name="Text 16"/>
          <p:cNvSpPr/>
          <p:nvPr/>
        </p:nvSpPr>
        <p:spPr>
          <a:xfrm>
            <a:off x="4983480" y="1993392"/>
            <a:ext cx="3840480" cy="274320"/>
          </a:xfrm>
          <a:prstGeom prst="rect">
            <a:avLst/>
          </a:prstGeom>
          <a:noFill/>
          <a:ln/>
        </p:spPr>
        <p:txBody>
          <a:bodyPr wrap="square" lIns="0" tIns="0" rIns="0" bIns="0" rtlCol="0" anchor="ctr"/>
          <a:lstStyle/>
          <a:p>
            <a:pPr marL="0" indent="0">
              <a:buNone/>
            </a:pPr>
            <a:r>
              <a:rPr lang="en-US" sz="1100" i="1" dirty="0">
                <a:solidFill>
                  <a:srgbClr val="C9A84C"/>
                </a:solidFill>
                <a:latin typeface="Calibri" pitchFamily="34" charset="0"/>
                <a:ea typeface="Calibri" pitchFamily="34" charset="-122"/>
                <a:cs typeface="Calibri" pitchFamily="34" charset="-120"/>
              </a:rPr>
              <a:t>Global Fashion Icon</a:t>
            </a:r>
            <a:endParaRPr lang="en-US" sz="1100" dirty="0"/>
          </a:p>
        </p:txBody>
      </p:sp>
      <p:sp>
        <p:nvSpPr>
          <p:cNvPr id="19" name="Shape 17"/>
          <p:cNvSpPr/>
          <p:nvPr/>
        </p:nvSpPr>
        <p:spPr>
          <a:xfrm>
            <a:off x="4983480" y="2304288"/>
            <a:ext cx="3657600" cy="45720"/>
          </a:xfrm>
          <a:prstGeom prst="rect">
            <a:avLst/>
          </a:prstGeom>
          <a:solidFill>
            <a:srgbClr val="C9A84C">
              <a:alpha val="50000"/>
            </a:srgbClr>
          </a:solidFill>
          <a:ln w="12700">
            <a:solidFill>
              <a:srgbClr val="C9A84C">
                <a:alpha val="50000"/>
              </a:srgbClr>
            </a:solidFill>
            <a:prstDash val="solid"/>
          </a:ln>
        </p:spPr>
        <p:txBody>
          <a:bodyPr/>
          <a:lstStyle/>
          <a:p>
            <a:endParaRPr lang="en-JP"/>
          </a:p>
        </p:txBody>
      </p:sp>
      <p:sp>
        <p:nvSpPr>
          <p:cNvPr id="20" name="Text 18"/>
          <p:cNvSpPr/>
          <p:nvPr/>
        </p:nvSpPr>
        <p:spPr>
          <a:xfrm>
            <a:off x="4983480" y="2423160"/>
            <a:ext cx="3840480" cy="2286000"/>
          </a:xfrm>
          <a:prstGeom prst="rect">
            <a:avLst/>
          </a:prstGeom>
          <a:noFill/>
          <a:ln/>
        </p:spPr>
        <p:txBody>
          <a:bodyPr wrap="square" lIns="0" tIns="0" rIns="0" bIns="0" rtlCol="0" anchor="ctr"/>
          <a:lstStyle/>
          <a:p>
            <a:pPr marL="0" indent="0">
              <a:buNone/>
            </a:pPr>
            <a:r>
              <a:rPr lang="en-US" sz="1000" dirty="0">
                <a:solidFill>
                  <a:srgbClr val="D8D8D8"/>
                </a:solidFill>
                <a:latin typeface="Calibri" pitchFamily="34" charset="0"/>
                <a:ea typeface="Calibri" pitchFamily="34" charset="-122"/>
                <a:cs typeface="Calibri" pitchFamily="34" charset="-120"/>
              </a:rPr>
              <a:t>ELLE UK is a globally recognized fashion powerhouse with millions of readers across print and digital. A feature here signals serious credibility for your brand and collection — reaching trendsetters, buyers, and fashion lovers across the world.</a:t>
            </a:r>
            <a:endParaRPr lang="en-US" sz="1000" dirty="0"/>
          </a:p>
          <a:p>
            <a:pPr marL="0" indent="0">
              <a:buNone/>
            </a:pPr>
            <a:endParaRPr lang="en-US" sz="1000" dirty="0"/>
          </a:p>
          <a:p>
            <a:pPr marL="0" indent="0">
              <a:buNone/>
            </a:pPr>
            <a:r>
              <a:rPr lang="en-US" sz="1000" dirty="0">
                <a:solidFill>
                  <a:srgbClr val="D8D8D8"/>
                </a:solidFill>
                <a:latin typeface="Calibri" pitchFamily="34" charset="0"/>
                <a:ea typeface="Calibri" pitchFamily="34" charset="-122"/>
                <a:cs typeface="Calibri" pitchFamily="34" charset="-120"/>
              </a:rPr>
              <a:t>This is a premium opportunity included through your hiTechMODA runway participation.</a:t>
            </a:r>
            <a:endParaRPr lang="en-US" sz="1000" dirty="0"/>
          </a:p>
        </p:txBody>
      </p:sp>
      <p:sp>
        <p:nvSpPr>
          <p:cNvPr id="21" name="Text 19"/>
          <p:cNvSpPr/>
          <p:nvPr/>
        </p:nvSpPr>
        <p:spPr>
          <a:xfrm>
            <a:off x="365760" y="4919472"/>
            <a:ext cx="8412480" cy="182880"/>
          </a:xfrm>
          <a:prstGeom prst="rect">
            <a:avLst/>
          </a:prstGeom>
          <a:noFill/>
          <a:ln/>
        </p:spPr>
        <p:txBody>
          <a:bodyPr wrap="square" lIns="0" tIns="0" rIns="0" bIns="0" rtlCol="0" anchor="ctr"/>
          <a:lstStyle/>
          <a:p>
            <a:pPr marL="0" indent="0">
              <a:buNone/>
            </a:pPr>
            <a:r>
              <a:rPr lang="en-US" sz="850" i="1" dirty="0">
                <a:solidFill>
                  <a:srgbClr val="888888"/>
                </a:solidFill>
                <a:latin typeface="Calibri" pitchFamily="34" charset="0"/>
                <a:ea typeface="Calibri" pitchFamily="34" charset="-122"/>
                <a:cs typeface="Calibri" pitchFamily="34" charset="-120"/>
              </a:rPr>
              <a:t>Publication access is available for Tokyo 2026 runway participants — enquire with Nippon Global System for details.</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70E22"/>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Shape 2"/>
          <p:cNvSpPr/>
          <p:nvPr/>
        </p:nvSpPr>
        <p:spPr>
          <a:xfrm>
            <a:off x="0" y="82296"/>
            <a:ext cx="292608" cy="4978908"/>
          </a:xfrm>
          <a:prstGeom prst="rect">
            <a:avLst/>
          </a:prstGeom>
          <a:solidFill>
            <a:srgbClr val="CC2936"/>
          </a:solidFill>
          <a:ln w="12700">
            <a:solidFill>
              <a:srgbClr val="CC2936"/>
            </a:solidFill>
            <a:prstDash val="solid"/>
          </a:ln>
        </p:spPr>
        <p:txBody>
          <a:bodyPr/>
          <a:lstStyle/>
          <a:p>
            <a:endParaRPr lang="en-JP"/>
          </a:p>
        </p:txBody>
      </p:sp>
      <p:sp>
        <p:nvSpPr>
          <p:cNvPr id="5" name="Text 3"/>
          <p:cNvSpPr/>
          <p:nvPr/>
        </p:nvSpPr>
        <p:spPr>
          <a:xfrm>
            <a:off x="457200" y="201168"/>
            <a:ext cx="5486400" cy="274320"/>
          </a:xfrm>
          <a:prstGeom prst="rect">
            <a:avLst/>
          </a:prstGeom>
          <a:noFill/>
          <a:ln/>
        </p:spPr>
        <p:txBody>
          <a:bodyPr wrap="square" lIns="0" tIns="0" rIns="0" bIns="0" rtlCol="0" anchor="ctr"/>
          <a:lstStyle/>
          <a:p>
            <a:pPr marL="0" indent="0">
              <a:buNone/>
            </a:pPr>
            <a:r>
              <a:rPr lang="en-US" sz="1000" b="1" kern="0" spc="300" dirty="0">
                <a:solidFill>
                  <a:srgbClr val="CC2936"/>
                </a:solidFill>
                <a:latin typeface="Calibri" pitchFamily="34" charset="0"/>
                <a:ea typeface="Calibri" pitchFamily="34" charset="-122"/>
                <a:cs typeface="Calibri" pitchFamily="34" charset="-120"/>
              </a:rPr>
              <a:t>BILLBOARD ADVERTISING</a:t>
            </a:r>
            <a:endParaRPr lang="en-US" sz="1000" dirty="0"/>
          </a:p>
        </p:txBody>
      </p:sp>
      <p:sp>
        <p:nvSpPr>
          <p:cNvPr id="6" name="Text 4"/>
          <p:cNvSpPr/>
          <p:nvPr/>
        </p:nvSpPr>
        <p:spPr>
          <a:xfrm>
            <a:off x="457200" y="502920"/>
            <a:ext cx="7315200" cy="86868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Maximum Exposure.</a:t>
            </a:r>
            <a:endParaRPr lang="en-US" sz="3600" dirty="0"/>
          </a:p>
          <a:p>
            <a:pPr marL="0" indent="0">
              <a:buNone/>
            </a:pPr>
            <a:r>
              <a:rPr lang="en-US" sz="3600" b="1" dirty="0">
                <a:solidFill>
                  <a:srgbClr val="FFFFFF"/>
                </a:solidFill>
                <a:latin typeface="Georgia" pitchFamily="34" charset="0"/>
                <a:ea typeface="Georgia" pitchFamily="34" charset="-122"/>
                <a:cs typeface="Georgia" pitchFamily="34" charset="-120"/>
              </a:rPr>
              <a:t>Maximum Impact.</a:t>
            </a:r>
            <a:endParaRPr lang="en-US" sz="3600" dirty="0"/>
          </a:p>
        </p:txBody>
      </p:sp>
      <p:sp>
        <p:nvSpPr>
          <p:cNvPr id="7" name="Shape 5"/>
          <p:cNvSpPr/>
          <p:nvPr/>
        </p:nvSpPr>
        <p:spPr>
          <a:xfrm>
            <a:off x="365760" y="1508760"/>
            <a:ext cx="8412480" cy="1371600"/>
          </a:xfrm>
          <a:prstGeom prst="rect">
            <a:avLst/>
          </a:prstGeom>
          <a:solidFill>
            <a:srgbClr val="CC2936"/>
          </a:solidFill>
          <a:ln w="12700">
            <a:solidFill>
              <a:srgbClr val="CC2936"/>
            </a:solidFill>
            <a:prstDash val="solid"/>
          </a:ln>
          <a:effectLst>
            <a:outerShdw blurRad="101600" dist="38100" dir="8100000" algn="bl" rotWithShape="0">
              <a:srgbClr val="000000">
                <a:alpha val="18000"/>
              </a:srgbClr>
            </a:outerShdw>
          </a:effectLst>
        </p:spPr>
        <p:txBody>
          <a:bodyPr/>
          <a:lstStyle/>
          <a:p>
            <a:endParaRPr lang="en-JP"/>
          </a:p>
        </p:txBody>
      </p:sp>
      <p:sp>
        <p:nvSpPr>
          <p:cNvPr id="8" name="Text 6"/>
          <p:cNvSpPr/>
          <p:nvPr/>
        </p:nvSpPr>
        <p:spPr>
          <a:xfrm>
            <a:off x="548640" y="1627632"/>
            <a:ext cx="8046720" cy="365760"/>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  TIMES SQUARE BILLBOARD — NEW YORK CITY</a:t>
            </a:r>
            <a:endParaRPr lang="en-US" sz="1800" dirty="0"/>
          </a:p>
        </p:txBody>
      </p:sp>
      <p:sp>
        <p:nvSpPr>
          <p:cNvPr id="9" name="Text 7"/>
          <p:cNvSpPr/>
          <p:nvPr/>
        </p:nvSpPr>
        <p:spPr>
          <a:xfrm>
            <a:off x="548640" y="1993392"/>
            <a:ext cx="8046720" cy="77724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The world's most iconic advertising space. Your brand, your collection, your name — displayed to millions of visitors in the heart of Times Square, New York City. Available as an optional premium add-on for hiTechMODA designers.</a:t>
            </a:r>
            <a:endParaRPr lang="en-US" sz="1100" dirty="0"/>
          </a:p>
        </p:txBody>
      </p:sp>
      <p:sp>
        <p:nvSpPr>
          <p:cNvPr id="10" name="Shape 8"/>
          <p:cNvSpPr/>
          <p:nvPr/>
        </p:nvSpPr>
        <p:spPr>
          <a:xfrm>
            <a:off x="365760" y="3063240"/>
            <a:ext cx="2706624" cy="187452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11" name="Shape 9"/>
          <p:cNvSpPr/>
          <p:nvPr/>
        </p:nvSpPr>
        <p:spPr>
          <a:xfrm>
            <a:off x="365760" y="3063240"/>
            <a:ext cx="2706624" cy="73152"/>
          </a:xfrm>
          <a:prstGeom prst="rect">
            <a:avLst/>
          </a:prstGeom>
          <a:solidFill>
            <a:srgbClr val="1C3A6E"/>
          </a:solidFill>
          <a:ln w="12700">
            <a:solidFill>
              <a:srgbClr val="1C3A6E"/>
            </a:solidFill>
            <a:prstDash val="solid"/>
          </a:ln>
        </p:spPr>
        <p:txBody>
          <a:bodyPr/>
          <a:lstStyle/>
          <a:p>
            <a:endParaRPr lang="en-JP"/>
          </a:p>
        </p:txBody>
      </p:sp>
      <p:sp>
        <p:nvSpPr>
          <p:cNvPr id="12" name="Text 10"/>
          <p:cNvSpPr/>
          <p:nvPr/>
        </p:nvSpPr>
        <p:spPr>
          <a:xfrm>
            <a:off x="502920" y="3200400"/>
            <a:ext cx="23774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OPTIONAL SERVICE 1</a:t>
            </a:r>
            <a:endParaRPr lang="en-US" sz="800" dirty="0"/>
          </a:p>
        </p:txBody>
      </p:sp>
      <p:sp>
        <p:nvSpPr>
          <p:cNvPr id="13" name="Text 11"/>
          <p:cNvSpPr/>
          <p:nvPr/>
        </p:nvSpPr>
        <p:spPr>
          <a:xfrm>
            <a:off x="502920" y="3401568"/>
            <a:ext cx="2377440" cy="457200"/>
          </a:xfrm>
          <a:prstGeom prst="rect">
            <a:avLst/>
          </a:prstGeom>
          <a:noFill/>
          <a:ln/>
        </p:spPr>
        <p:txBody>
          <a:bodyPr wrap="square" lIns="0" tIns="0" rIns="0" bIns="0"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Raw Video Footage</a:t>
            </a:r>
            <a:endParaRPr lang="en-US" sz="1300" dirty="0"/>
          </a:p>
        </p:txBody>
      </p:sp>
      <p:sp>
        <p:nvSpPr>
          <p:cNvPr id="14" name="Shape 12"/>
          <p:cNvSpPr/>
          <p:nvPr/>
        </p:nvSpPr>
        <p:spPr>
          <a:xfrm>
            <a:off x="502920" y="3858768"/>
            <a:ext cx="2286000" cy="36576"/>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15" name="Text 13"/>
          <p:cNvSpPr/>
          <p:nvPr/>
        </p:nvSpPr>
        <p:spPr>
          <a:xfrm>
            <a:off x="502920" y="3950208"/>
            <a:ext cx="2377440" cy="868680"/>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Professional raw footage of your full runway show — yours to keep and use across all platforms.</a:t>
            </a:r>
            <a:endParaRPr lang="en-US" sz="950" dirty="0"/>
          </a:p>
        </p:txBody>
      </p:sp>
      <p:sp>
        <p:nvSpPr>
          <p:cNvPr id="16" name="Shape 14"/>
          <p:cNvSpPr/>
          <p:nvPr/>
        </p:nvSpPr>
        <p:spPr>
          <a:xfrm>
            <a:off x="3218688" y="3063240"/>
            <a:ext cx="2706624" cy="187452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17" name="Shape 15"/>
          <p:cNvSpPr/>
          <p:nvPr/>
        </p:nvSpPr>
        <p:spPr>
          <a:xfrm>
            <a:off x="3218688" y="3063240"/>
            <a:ext cx="2706624" cy="73152"/>
          </a:xfrm>
          <a:prstGeom prst="rect">
            <a:avLst/>
          </a:prstGeom>
          <a:solidFill>
            <a:srgbClr val="1E6B3A"/>
          </a:solidFill>
          <a:ln w="12700">
            <a:solidFill>
              <a:srgbClr val="1E6B3A"/>
            </a:solidFill>
            <a:prstDash val="solid"/>
          </a:ln>
        </p:spPr>
        <p:txBody>
          <a:bodyPr/>
          <a:lstStyle/>
          <a:p>
            <a:endParaRPr lang="en-JP"/>
          </a:p>
        </p:txBody>
      </p:sp>
      <p:sp>
        <p:nvSpPr>
          <p:cNvPr id="18" name="Text 16"/>
          <p:cNvSpPr/>
          <p:nvPr/>
        </p:nvSpPr>
        <p:spPr>
          <a:xfrm>
            <a:off x="3355848" y="3200400"/>
            <a:ext cx="23774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OPTIONAL SERVICE 2</a:t>
            </a:r>
            <a:endParaRPr lang="en-US" sz="800" dirty="0"/>
          </a:p>
        </p:txBody>
      </p:sp>
      <p:sp>
        <p:nvSpPr>
          <p:cNvPr id="19" name="Text 17"/>
          <p:cNvSpPr/>
          <p:nvPr/>
        </p:nvSpPr>
        <p:spPr>
          <a:xfrm>
            <a:off x="3355848" y="3401568"/>
            <a:ext cx="2377440" cy="457200"/>
          </a:xfrm>
          <a:prstGeom prst="rect">
            <a:avLst/>
          </a:prstGeom>
          <a:noFill/>
          <a:ln/>
        </p:spPr>
        <p:txBody>
          <a:bodyPr wrap="square" lIns="0" tIns="0" rIns="0" bIns="0"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Professionally Edited Video</a:t>
            </a:r>
            <a:endParaRPr lang="en-US" sz="1300" dirty="0"/>
          </a:p>
        </p:txBody>
      </p:sp>
      <p:sp>
        <p:nvSpPr>
          <p:cNvPr id="20" name="Shape 18"/>
          <p:cNvSpPr/>
          <p:nvPr/>
        </p:nvSpPr>
        <p:spPr>
          <a:xfrm>
            <a:off x="3355848" y="3858768"/>
            <a:ext cx="2286000" cy="36576"/>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21" name="Text 19"/>
          <p:cNvSpPr/>
          <p:nvPr/>
        </p:nvSpPr>
        <p:spPr>
          <a:xfrm>
            <a:off x="3355848" y="3950208"/>
            <a:ext cx="2377440" cy="868680"/>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Fully edited, broadcast-quality runway video production — ready for social, press, and brand use.</a:t>
            </a:r>
            <a:endParaRPr lang="en-US" sz="950" dirty="0"/>
          </a:p>
        </p:txBody>
      </p:sp>
      <p:sp>
        <p:nvSpPr>
          <p:cNvPr id="22" name="Shape 20"/>
          <p:cNvSpPr/>
          <p:nvPr/>
        </p:nvSpPr>
        <p:spPr>
          <a:xfrm>
            <a:off x="6071616" y="3063240"/>
            <a:ext cx="2706624" cy="187452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23" name="Shape 21"/>
          <p:cNvSpPr/>
          <p:nvPr/>
        </p:nvSpPr>
        <p:spPr>
          <a:xfrm>
            <a:off x="6071616" y="3063240"/>
            <a:ext cx="2706624" cy="73152"/>
          </a:xfrm>
          <a:prstGeom prst="rect">
            <a:avLst/>
          </a:prstGeom>
          <a:solidFill>
            <a:srgbClr val="4A2B8C"/>
          </a:solidFill>
          <a:ln w="12700">
            <a:solidFill>
              <a:srgbClr val="4A2B8C"/>
            </a:solidFill>
            <a:prstDash val="solid"/>
          </a:ln>
        </p:spPr>
        <p:txBody>
          <a:bodyPr/>
          <a:lstStyle/>
          <a:p>
            <a:endParaRPr lang="en-JP"/>
          </a:p>
        </p:txBody>
      </p:sp>
      <p:sp>
        <p:nvSpPr>
          <p:cNvPr id="24" name="Text 22"/>
          <p:cNvSpPr/>
          <p:nvPr/>
        </p:nvSpPr>
        <p:spPr>
          <a:xfrm>
            <a:off x="6208776" y="3200400"/>
            <a:ext cx="2377440" cy="201168"/>
          </a:xfrm>
          <a:prstGeom prst="rect">
            <a:avLst/>
          </a:prstGeom>
          <a:noFill/>
          <a:ln/>
        </p:spPr>
        <p:txBody>
          <a:bodyPr wrap="square" lIns="0" tIns="0" rIns="0" bIns="0" rtlCol="0" anchor="ctr"/>
          <a:lstStyle/>
          <a:p>
            <a:pPr marL="0" indent="0">
              <a:buNone/>
            </a:pPr>
            <a:r>
              <a:rPr lang="en-US" sz="800" b="1" kern="0" spc="100" dirty="0">
                <a:solidFill>
                  <a:srgbClr val="C9A84C"/>
                </a:solidFill>
                <a:latin typeface="Calibri" pitchFamily="34" charset="0"/>
                <a:ea typeface="Calibri" pitchFamily="34" charset="-122"/>
                <a:cs typeface="Calibri" pitchFamily="34" charset="-120"/>
              </a:rPr>
              <a:t>OPTIONAL SERVICE 3</a:t>
            </a:r>
            <a:endParaRPr lang="en-US" sz="800" dirty="0"/>
          </a:p>
        </p:txBody>
      </p:sp>
      <p:sp>
        <p:nvSpPr>
          <p:cNvPr id="25" name="Text 23"/>
          <p:cNvSpPr/>
          <p:nvPr/>
        </p:nvSpPr>
        <p:spPr>
          <a:xfrm>
            <a:off x="6208776" y="3401568"/>
            <a:ext cx="2377440" cy="457200"/>
          </a:xfrm>
          <a:prstGeom prst="rect">
            <a:avLst/>
          </a:prstGeom>
          <a:noFill/>
          <a:ln/>
        </p:spPr>
        <p:txBody>
          <a:bodyPr wrap="square" lIns="0" tIns="0" rIns="0" bIns="0"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Fashion Week Online Feature</a:t>
            </a:r>
            <a:endParaRPr lang="en-US" sz="1300" dirty="0"/>
          </a:p>
        </p:txBody>
      </p:sp>
      <p:sp>
        <p:nvSpPr>
          <p:cNvPr id="26" name="Shape 24"/>
          <p:cNvSpPr/>
          <p:nvPr/>
        </p:nvSpPr>
        <p:spPr>
          <a:xfrm>
            <a:off x="6208776" y="3858768"/>
            <a:ext cx="2286000" cy="36576"/>
          </a:xfrm>
          <a:prstGeom prst="rect">
            <a:avLst/>
          </a:prstGeom>
          <a:solidFill>
            <a:srgbClr val="C9A84C">
              <a:alpha val="40000"/>
            </a:srgbClr>
          </a:solidFill>
          <a:ln w="12700">
            <a:solidFill>
              <a:srgbClr val="C9A84C">
                <a:alpha val="40000"/>
              </a:srgbClr>
            </a:solidFill>
            <a:prstDash val="solid"/>
          </a:ln>
        </p:spPr>
        <p:txBody>
          <a:bodyPr/>
          <a:lstStyle/>
          <a:p>
            <a:endParaRPr lang="en-JP"/>
          </a:p>
        </p:txBody>
      </p:sp>
      <p:sp>
        <p:nvSpPr>
          <p:cNvPr id="27" name="Text 25"/>
          <p:cNvSpPr/>
          <p:nvPr/>
        </p:nvSpPr>
        <p:spPr>
          <a:xfrm>
            <a:off x="6208776" y="3950208"/>
            <a:ext cx="2377440" cy="868680"/>
          </a:xfrm>
          <a:prstGeom prst="rect">
            <a:avLst/>
          </a:prstGeom>
          <a:noFill/>
          <a:ln/>
        </p:spPr>
        <p:txBody>
          <a:bodyPr wrap="square" lIns="0" tIns="0" rIns="0" bIns="0" rtlCol="0" anchor="ctr"/>
          <a:lstStyle/>
          <a:p>
            <a:pPr marL="0" indent="0">
              <a:buNone/>
            </a:pPr>
            <a:r>
              <a:rPr lang="en-US" sz="950" dirty="0">
                <a:solidFill>
                  <a:srgbClr val="D8D8D8"/>
                </a:solidFill>
                <a:latin typeface="Calibri" pitchFamily="34" charset="0"/>
                <a:ea typeface="Calibri" pitchFamily="34" charset="-122"/>
                <a:cs typeface="Calibri" pitchFamily="34" charset="-120"/>
              </a:rPr>
              <a:t>Premium feature placement on Fashion Week Online — reaching 550K+ dedicated fashion followers.</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5F2"/>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D1B3E"/>
          </a:solidFill>
          <a:ln w="12700">
            <a:solidFill>
              <a:srgbClr val="0D1B3E"/>
            </a:solidFill>
            <a:prstDash val="solid"/>
          </a:ln>
        </p:spPr>
        <p:txBody>
          <a:bodyPr/>
          <a:lstStyle/>
          <a:p>
            <a:endParaRPr lang="en-JP"/>
          </a:p>
        </p:txBody>
      </p:sp>
      <p:sp>
        <p:nvSpPr>
          <p:cNvPr id="3" name="Shape 1"/>
          <p:cNvSpPr/>
          <p:nvPr/>
        </p:nvSpPr>
        <p:spPr>
          <a:xfrm>
            <a:off x="0" y="0"/>
            <a:ext cx="292608" cy="1005840"/>
          </a:xfrm>
          <a:prstGeom prst="rect">
            <a:avLst/>
          </a:prstGeom>
          <a:solidFill>
            <a:srgbClr val="CC2936"/>
          </a:solidFill>
          <a:ln w="12700">
            <a:solidFill>
              <a:srgbClr val="CC2936"/>
            </a:solidFill>
            <a:prstDash val="solid"/>
          </a:ln>
        </p:spPr>
        <p:txBody>
          <a:bodyPr/>
          <a:lstStyle/>
          <a:p>
            <a:endParaRPr lang="en-JP"/>
          </a:p>
        </p:txBody>
      </p:sp>
      <p:sp>
        <p:nvSpPr>
          <p:cNvPr id="4" name="Shape 2"/>
          <p:cNvSpPr/>
          <p:nvPr/>
        </p:nvSpPr>
        <p:spPr>
          <a:xfrm>
            <a:off x="0" y="1005840"/>
            <a:ext cx="9144000" cy="64008"/>
          </a:xfrm>
          <a:prstGeom prst="rect">
            <a:avLst/>
          </a:prstGeom>
          <a:solidFill>
            <a:srgbClr val="C9A84C"/>
          </a:solidFill>
          <a:ln w="12700">
            <a:solidFill>
              <a:srgbClr val="C9A84C"/>
            </a:solidFill>
            <a:prstDash val="solid"/>
          </a:ln>
        </p:spPr>
        <p:txBody>
          <a:bodyPr/>
          <a:lstStyle/>
          <a:p>
            <a:endParaRPr lang="en-JP"/>
          </a:p>
        </p:txBody>
      </p:sp>
      <p:sp>
        <p:nvSpPr>
          <p:cNvPr id="5" name="Text 3"/>
          <p:cNvSpPr/>
          <p:nvPr/>
        </p:nvSpPr>
        <p:spPr>
          <a:xfrm>
            <a:off x="457200" y="109728"/>
            <a:ext cx="64008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GLOBAL FASHION CAPITALS</a:t>
            </a:r>
            <a:endParaRPr lang="en-US" sz="900" dirty="0"/>
          </a:p>
        </p:txBody>
      </p:sp>
      <p:sp>
        <p:nvSpPr>
          <p:cNvPr id="6" name="Text 4"/>
          <p:cNvSpPr/>
          <p:nvPr/>
        </p:nvSpPr>
        <p:spPr>
          <a:xfrm>
            <a:off x="457200" y="347472"/>
            <a:ext cx="8229600" cy="594360"/>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Where hiTechMODA Takes the Stage</a:t>
            </a:r>
            <a:endParaRPr lang="en-US" sz="3000" dirty="0"/>
          </a:p>
        </p:txBody>
      </p:sp>
      <p:sp>
        <p:nvSpPr>
          <p:cNvPr id="7" name="Shape 5"/>
          <p:cNvSpPr/>
          <p:nvPr/>
        </p:nvSpPr>
        <p:spPr>
          <a:xfrm>
            <a:off x="274320" y="1170432"/>
            <a:ext cx="2011680" cy="3858768"/>
          </a:xfrm>
          <a:prstGeom prst="rect">
            <a:avLst/>
          </a:prstGeom>
          <a:solidFill>
            <a:srgbClr val="0D1B3E"/>
          </a:solidFill>
          <a:ln w="12700">
            <a:solidFill>
              <a:srgbClr val="0D1B3E"/>
            </a:solidFill>
            <a:prstDash val="solid"/>
          </a:ln>
        </p:spPr>
        <p:txBody>
          <a:bodyPr/>
          <a:lstStyle/>
          <a:p>
            <a:endParaRPr lang="en-JP"/>
          </a:p>
        </p:txBody>
      </p:sp>
      <p:sp>
        <p:nvSpPr>
          <p:cNvPr id="8" name="Shape 6"/>
          <p:cNvSpPr/>
          <p:nvPr/>
        </p:nvSpPr>
        <p:spPr>
          <a:xfrm>
            <a:off x="274320" y="1170432"/>
            <a:ext cx="2011680" cy="64008"/>
          </a:xfrm>
          <a:prstGeom prst="rect">
            <a:avLst/>
          </a:prstGeom>
          <a:solidFill>
            <a:srgbClr val="1C3A6E"/>
          </a:solidFill>
          <a:ln w="12700">
            <a:solidFill>
              <a:srgbClr val="1C3A6E"/>
            </a:solidFill>
            <a:prstDash val="solid"/>
          </a:ln>
        </p:spPr>
        <p:txBody>
          <a:bodyPr/>
          <a:lstStyle/>
          <a:p>
            <a:endParaRPr lang="en-JP"/>
          </a:p>
        </p:txBody>
      </p:sp>
      <p:sp>
        <p:nvSpPr>
          <p:cNvPr id="9" name="Text 7"/>
          <p:cNvSpPr/>
          <p:nvPr/>
        </p:nvSpPr>
        <p:spPr>
          <a:xfrm>
            <a:off x="320040" y="1298448"/>
            <a:ext cx="1920240" cy="502920"/>
          </a:xfrm>
          <a:prstGeom prst="rect">
            <a:avLst/>
          </a:prstGeom>
          <a:noFill/>
          <a:ln/>
        </p:spPr>
        <p:txBody>
          <a:bodyPr wrap="square" lIns="0" tIns="0" rIns="0" bIns="0" rtlCol="0" anchor="ctr"/>
          <a:lstStyle/>
          <a:p>
            <a:pPr marL="0" indent="0" algn="ctr">
              <a:buNone/>
            </a:pPr>
            <a:r>
              <a:rPr lang="en-US" sz="2800" dirty="0">
                <a:solidFill>
                  <a:srgbClr val="000000"/>
                </a:solidFill>
                <a:latin typeface="Calibri" pitchFamily="34" charset="0"/>
                <a:ea typeface="Calibri" pitchFamily="34" charset="-122"/>
                <a:cs typeface="Calibri" pitchFamily="34" charset="-120"/>
              </a:rPr>
              <a:t>🇺🇸</a:t>
            </a:r>
            <a:endParaRPr lang="en-US" sz="2800" dirty="0"/>
          </a:p>
        </p:txBody>
      </p:sp>
      <p:sp>
        <p:nvSpPr>
          <p:cNvPr id="10" name="Text 8"/>
          <p:cNvSpPr/>
          <p:nvPr/>
        </p:nvSpPr>
        <p:spPr>
          <a:xfrm>
            <a:off x="365760" y="1755648"/>
            <a:ext cx="1828800" cy="640080"/>
          </a:xfrm>
          <a:prstGeom prst="rect">
            <a:avLst/>
          </a:prstGeom>
          <a:noFill/>
          <a:ln/>
        </p:spPr>
        <p:txBody>
          <a:bodyPr wrap="square" lIns="0" tIns="0" rIns="0" bIns="0"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New York</a:t>
            </a:r>
            <a:endParaRPr lang="en-US" sz="1500" dirty="0"/>
          </a:p>
          <a:p>
            <a:pPr marL="0" indent="0" algn="ctr">
              <a:buNone/>
            </a:pPr>
            <a:r>
              <a:rPr lang="en-US" sz="1500" b="1" dirty="0">
                <a:solidFill>
                  <a:srgbClr val="FFFFFF"/>
                </a:solidFill>
                <a:latin typeface="Georgia" pitchFamily="34" charset="0"/>
                <a:ea typeface="Georgia" pitchFamily="34" charset="-122"/>
                <a:cs typeface="Georgia" pitchFamily="34" charset="-120"/>
              </a:rPr>
              <a:t>New York</a:t>
            </a:r>
            <a:endParaRPr lang="en-US" sz="1500" dirty="0"/>
          </a:p>
        </p:txBody>
      </p:sp>
      <p:sp>
        <p:nvSpPr>
          <p:cNvPr id="11" name="Shape 9"/>
          <p:cNvSpPr/>
          <p:nvPr/>
        </p:nvSpPr>
        <p:spPr>
          <a:xfrm>
            <a:off x="502920" y="2395728"/>
            <a:ext cx="1554480" cy="36576"/>
          </a:xfrm>
          <a:prstGeom prst="rect">
            <a:avLst/>
          </a:prstGeom>
          <a:solidFill>
            <a:srgbClr val="C9A84C">
              <a:alpha val="60000"/>
            </a:srgbClr>
          </a:solidFill>
          <a:ln w="12700">
            <a:solidFill>
              <a:srgbClr val="C9A84C">
                <a:alpha val="60000"/>
              </a:srgbClr>
            </a:solidFill>
            <a:prstDash val="solid"/>
          </a:ln>
        </p:spPr>
        <p:txBody>
          <a:bodyPr/>
          <a:lstStyle/>
          <a:p>
            <a:endParaRPr lang="en-JP"/>
          </a:p>
        </p:txBody>
      </p:sp>
      <p:sp>
        <p:nvSpPr>
          <p:cNvPr id="12" name="Text 10"/>
          <p:cNvSpPr/>
          <p:nvPr/>
        </p:nvSpPr>
        <p:spPr>
          <a:xfrm>
            <a:off x="365760" y="2487168"/>
            <a:ext cx="182880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Optional Services:</a:t>
            </a:r>
            <a:endParaRPr lang="en-US" sz="800" dirty="0"/>
          </a:p>
        </p:txBody>
      </p:sp>
      <p:sp>
        <p:nvSpPr>
          <p:cNvPr id="13" name="Text 11"/>
          <p:cNvSpPr/>
          <p:nvPr/>
        </p:nvSpPr>
        <p:spPr>
          <a:xfrm>
            <a:off x="365760" y="2724912"/>
            <a:ext cx="1828800" cy="347472"/>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  Times Square Billboard</a:t>
            </a:r>
            <a:endParaRPr lang="en-US" sz="850" dirty="0"/>
          </a:p>
        </p:txBody>
      </p:sp>
      <p:sp>
        <p:nvSpPr>
          <p:cNvPr id="14" name="Text 12"/>
          <p:cNvSpPr/>
          <p:nvPr/>
        </p:nvSpPr>
        <p:spPr>
          <a:xfrm>
            <a:off x="365760" y="3108960"/>
            <a:ext cx="1828800" cy="347472"/>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  Raw Video Footage</a:t>
            </a:r>
            <a:endParaRPr lang="en-US" sz="850" dirty="0"/>
          </a:p>
        </p:txBody>
      </p:sp>
      <p:sp>
        <p:nvSpPr>
          <p:cNvPr id="15" name="Text 13"/>
          <p:cNvSpPr/>
          <p:nvPr/>
        </p:nvSpPr>
        <p:spPr>
          <a:xfrm>
            <a:off x="365760" y="3493008"/>
            <a:ext cx="1828800" cy="347472"/>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  Edited Runway Video</a:t>
            </a:r>
            <a:endParaRPr lang="en-US" sz="850" dirty="0"/>
          </a:p>
        </p:txBody>
      </p:sp>
      <p:sp>
        <p:nvSpPr>
          <p:cNvPr id="16" name="Text 14"/>
          <p:cNvSpPr/>
          <p:nvPr/>
        </p:nvSpPr>
        <p:spPr>
          <a:xfrm>
            <a:off x="365760" y="3877056"/>
            <a:ext cx="1828800" cy="347472"/>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  Enhanced Hair &amp; Makeup</a:t>
            </a:r>
            <a:endParaRPr lang="en-US" sz="850" dirty="0"/>
          </a:p>
        </p:txBody>
      </p:sp>
      <p:sp>
        <p:nvSpPr>
          <p:cNvPr id="17" name="Text 15"/>
          <p:cNvSpPr/>
          <p:nvPr/>
        </p:nvSpPr>
        <p:spPr>
          <a:xfrm>
            <a:off x="347472" y="4389120"/>
            <a:ext cx="1874520" cy="502920"/>
          </a:xfrm>
          <a:prstGeom prst="rect">
            <a:avLst/>
          </a:prstGeom>
          <a:noFill/>
          <a:ln/>
        </p:spPr>
        <p:txBody>
          <a:bodyPr wrap="square" lIns="0" tIns="0" rIns="0" bIns="0" rtlCol="0" anchor="ctr"/>
          <a:lstStyle/>
          <a:p>
            <a:pPr marL="0" indent="0">
              <a:buNone/>
            </a:pPr>
            <a:r>
              <a:rPr lang="en-US" sz="700" i="1" dirty="0">
                <a:solidFill>
                  <a:srgbClr val="888888"/>
                </a:solidFill>
                <a:latin typeface="Calibri" pitchFamily="34" charset="0"/>
                <a:ea typeface="Calibri" pitchFamily="34" charset="-122"/>
                <a:cs typeface="Calibri" pitchFamily="34" charset="-120"/>
              </a:rPr>
              <a:t>*Getty Images available • Live Stream at producer's discretion</a:t>
            </a:r>
            <a:endParaRPr lang="en-US" sz="700" dirty="0"/>
          </a:p>
        </p:txBody>
      </p:sp>
      <p:sp>
        <p:nvSpPr>
          <p:cNvPr id="18" name="Shape 16"/>
          <p:cNvSpPr/>
          <p:nvPr/>
        </p:nvSpPr>
        <p:spPr>
          <a:xfrm>
            <a:off x="2450592" y="1170432"/>
            <a:ext cx="2011680" cy="3858768"/>
          </a:xfrm>
          <a:prstGeom prst="rect">
            <a:avLst/>
          </a:prstGeom>
          <a:solidFill>
            <a:srgbClr val="0D1B3E"/>
          </a:solidFill>
          <a:ln w="12700">
            <a:solidFill>
              <a:srgbClr val="0D1B3E"/>
            </a:solidFill>
            <a:prstDash val="solid"/>
          </a:ln>
        </p:spPr>
        <p:txBody>
          <a:bodyPr/>
          <a:lstStyle/>
          <a:p>
            <a:endParaRPr lang="en-JP"/>
          </a:p>
        </p:txBody>
      </p:sp>
      <p:sp>
        <p:nvSpPr>
          <p:cNvPr id="19" name="Shape 17"/>
          <p:cNvSpPr/>
          <p:nvPr/>
        </p:nvSpPr>
        <p:spPr>
          <a:xfrm>
            <a:off x="2450592" y="1170432"/>
            <a:ext cx="2011680" cy="64008"/>
          </a:xfrm>
          <a:prstGeom prst="rect">
            <a:avLst/>
          </a:prstGeom>
          <a:solidFill>
            <a:srgbClr val="1E6B3A"/>
          </a:solidFill>
          <a:ln w="12700">
            <a:solidFill>
              <a:srgbClr val="1E6B3A"/>
            </a:solidFill>
            <a:prstDash val="solid"/>
          </a:ln>
        </p:spPr>
        <p:txBody>
          <a:bodyPr/>
          <a:lstStyle/>
          <a:p>
            <a:endParaRPr lang="en-JP"/>
          </a:p>
        </p:txBody>
      </p:sp>
      <p:sp>
        <p:nvSpPr>
          <p:cNvPr id="20" name="Text 18"/>
          <p:cNvSpPr/>
          <p:nvPr/>
        </p:nvSpPr>
        <p:spPr>
          <a:xfrm>
            <a:off x="2496312" y="1298448"/>
            <a:ext cx="1920240" cy="502920"/>
          </a:xfrm>
          <a:prstGeom prst="rect">
            <a:avLst/>
          </a:prstGeom>
          <a:noFill/>
          <a:ln/>
        </p:spPr>
        <p:txBody>
          <a:bodyPr wrap="square" lIns="0" tIns="0" rIns="0" bIns="0" rtlCol="0" anchor="ctr"/>
          <a:lstStyle/>
          <a:p>
            <a:pPr marL="0" indent="0" algn="ctr">
              <a:buNone/>
            </a:pPr>
            <a:r>
              <a:rPr lang="en-US" sz="2800" dirty="0">
                <a:solidFill>
                  <a:srgbClr val="000000"/>
                </a:solidFill>
                <a:latin typeface="Calibri" pitchFamily="34" charset="0"/>
                <a:ea typeface="Calibri" pitchFamily="34" charset="-122"/>
                <a:cs typeface="Calibri" pitchFamily="34" charset="-120"/>
              </a:rPr>
              <a:t>🇫🇷</a:t>
            </a:r>
            <a:endParaRPr lang="en-US" sz="2800" dirty="0"/>
          </a:p>
        </p:txBody>
      </p:sp>
      <p:sp>
        <p:nvSpPr>
          <p:cNvPr id="21" name="Text 19"/>
          <p:cNvSpPr/>
          <p:nvPr/>
        </p:nvSpPr>
        <p:spPr>
          <a:xfrm>
            <a:off x="2542032" y="1755648"/>
            <a:ext cx="1828800" cy="640080"/>
          </a:xfrm>
          <a:prstGeom prst="rect">
            <a:avLst/>
          </a:prstGeom>
          <a:noFill/>
          <a:ln/>
        </p:spPr>
        <p:txBody>
          <a:bodyPr wrap="square" lIns="0" tIns="0" rIns="0" bIns="0"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Paris</a:t>
            </a:r>
            <a:endParaRPr lang="en-US" sz="1500" dirty="0"/>
          </a:p>
          <a:p>
            <a:pPr marL="0" indent="0" algn="ctr">
              <a:buNone/>
            </a:pPr>
            <a:r>
              <a:rPr lang="en-US" sz="1500" b="1" dirty="0">
                <a:solidFill>
                  <a:srgbClr val="FFFFFF"/>
                </a:solidFill>
                <a:latin typeface="Georgia" pitchFamily="34" charset="0"/>
                <a:ea typeface="Georgia" pitchFamily="34" charset="-122"/>
                <a:cs typeface="Georgia" pitchFamily="34" charset="-120"/>
              </a:rPr>
              <a:t>France</a:t>
            </a:r>
            <a:endParaRPr lang="en-US" sz="1500" dirty="0"/>
          </a:p>
        </p:txBody>
      </p:sp>
      <p:sp>
        <p:nvSpPr>
          <p:cNvPr id="22" name="Shape 20"/>
          <p:cNvSpPr/>
          <p:nvPr/>
        </p:nvSpPr>
        <p:spPr>
          <a:xfrm>
            <a:off x="2679192" y="2395728"/>
            <a:ext cx="1554480" cy="36576"/>
          </a:xfrm>
          <a:prstGeom prst="rect">
            <a:avLst/>
          </a:prstGeom>
          <a:solidFill>
            <a:srgbClr val="C9A84C">
              <a:alpha val="60000"/>
            </a:srgbClr>
          </a:solidFill>
          <a:ln w="12700">
            <a:solidFill>
              <a:srgbClr val="C9A84C">
                <a:alpha val="60000"/>
              </a:srgbClr>
            </a:solidFill>
            <a:prstDash val="solid"/>
          </a:ln>
        </p:spPr>
        <p:txBody>
          <a:bodyPr/>
          <a:lstStyle/>
          <a:p>
            <a:endParaRPr lang="en-JP"/>
          </a:p>
        </p:txBody>
      </p:sp>
      <p:sp>
        <p:nvSpPr>
          <p:cNvPr id="23" name="Text 21"/>
          <p:cNvSpPr/>
          <p:nvPr/>
        </p:nvSpPr>
        <p:spPr>
          <a:xfrm>
            <a:off x="2542032" y="2487168"/>
            <a:ext cx="182880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Optional Services:</a:t>
            </a:r>
            <a:endParaRPr lang="en-US" sz="800" dirty="0"/>
          </a:p>
        </p:txBody>
      </p:sp>
      <p:sp>
        <p:nvSpPr>
          <p:cNvPr id="24" name="Text 22"/>
          <p:cNvSpPr/>
          <p:nvPr/>
        </p:nvSpPr>
        <p:spPr>
          <a:xfrm>
            <a:off x="2542032" y="2724912"/>
            <a:ext cx="1828800" cy="347472"/>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  Fashion Week Online Feature</a:t>
            </a:r>
            <a:endParaRPr lang="en-US" sz="850" dirty="0"/>
          </a:p>
        </p:txBody>
      </p:sp>
      <p:sp>
        <p:nvSpPr>
          <p:cNvPr id="25" name="Text 23"/>
          <p:cNvSpPr/>
          <p:nvPr/>
        </p:nvSpPr>
        <p:spPr>
          <a:xfrm>
            <a:off x="2523744" y="4389120"/>
            <a:ext cx="1874520" cy="502920"/>
          </a:xfrm>
          <a:prstGeom prst="rect">
            <a:avLst/>
          </a:prstGeom>
          <a:noFill/>
          <a:ln/>
        </p:spPr>
        <p:txBody>
          <a:bodyPr wrap="square" lIns="0" tIns="0" rIns="0" bIns="0" rtlCol="0" anchor="ctr"/>
          <a:lstStyle/>
          <a:p>
            <a:pPr marL="0" indent="0">
              <a:buNone/>
            </a:pPr>
            <a:r>
              <a:rPr lang="en-US" sz="700" i="1" dirty="0">
                <a:solidFill>
                  <a:srgbClr val="888888"/>
                </a:solidFill>
                <a:latin typeface="Calibri" pitchFamily="34" charset="0"/>
                <a:ea typeface="Calibri" pitchFamily="34" charset="-122"/>
                <a:cs typeface="Calibri" pitchFamily="34" charset="-120"/>
              </a:rPr>
              <a:t>*Media Pit (press application required) • Getty not always guaranteed</a:t>
            </a:r>
            <a:endParaRPr lang="en-US" sz="700" dirty="0"/>
          </a:p>
        </p:txBody>
      </p:sp>
      <p:sp>
        <p:nvSpPr>
          <p:cNvPr id="26" name="Shape 24"/>
          <p:cNvSpPr/>
          <p:nvPr/>
        </p:nvSpPr>
        <p:spPr>
          <a:xfrm>
            <a:off x="4626864" y="1170432"/>
            <a:ext cx="2011680" cy="3858768"/>
          </a:xfrm>
          <a:prstGeom prst="rect">
            <a:avLst/>
          </a:prstGeom>
          <a:solidFill>
            <a:srgbClr val="0D1B3E"/>
          </a:solidFill>
          <a:ln w="12700">
            <a:solidFill>
              <a:srgbClr val="0D1B3E"/>
            </a:solidFill>
            <a:prstDash val="solid"/>
          </a:ln>
        </p:spPr>
        <p:txBody>
          <a:bodyPr/>
          <a:lstStyle/>
          <a:p>
            <a:endParaRPr lang="en-JP"/>
          </a:p>
        </p:txBody>
      </p:sp>
      <p:sp>
        <p:nvSpPr>
          <p:cNvPr id="27" name="Shape 25"/>
          <p:cNvSpPr/>
          <p:nvPr/>
        </p:nvSpPr>
        <p:spPr>
          <a:xfrm>
            <a:off x="4626864" y="1170432"/>
            <a:ext cx="2011680" cy="64008"/>
          </a:xfrm>
          <a:prstGeom prst="rect">
            <a:avLst/>
          </a:prstGeom>
          <a:solidFill>
            <a:srgbClr val="4A2B8C"/>
          </a:solidFill>
          <a:ln w="12700">
            <a:solidFill>
              <a:srgbClr val="4A2B8C"/>
            </a:solidFill>
            <a:prstDash val="solid"/>
          </a:ln>
        </p:spPr>
        <p:txBody>
          <a:bodyPr/>
          <a:lstStyle/>
          <a:p>
            <a:endParaRPr lang="en-JP"/>
          </a:p>
        </p:txBody>
      </p:sp>
      <p:sp>
        <p:nvSpPr>
          <p:cNvPr id="28" name="Text 26"/>
          <p:cNvSpPr/>
          <p:nvPr/>
        </p:nvSpPr>
        <p:spPr>
          <a:xfrm>
            <a:off x="4672584" y="1298448"/>
            <a:ext cx="1920240" cy="502920"/>
          </a:xfrm>
          <a:prstGeom prst="rect">
            <a:avLst/>
          </a:prstGeom>
          <a:noFill/>
          <a:ln/>
        </p:spPr>
        <p:txBody>
          <a:bodyPr wrap="square" lIns="0" tIns="0" rIns="0" bIns="0" rtlCol="0" anchor="ctr"/>
          <a:lstStyle/>
          <a:p>
            <a:pPr marL="0" indent="0" algn="ctr">
              <a:buNone/>
            </a:pPr>
            <a:r>
              <a:rPr lang="en-US" sz="2800" dirty="0">
                <a:solidFill>
                  <a:srgbClr val="000000"/>
                </a:solidFill>
                <a:latin typeface="Calibri" pitchFamily="34" charset="0"/>
                <a:ea typeface="Calibri" pitchFamily="34" charset="-122"/>
                <a:cs typeface="Calibri" pitchFamily="34" charset="-120"/>
              </a:rPr>
              <a:t>🇮🇹</a:t>
            </a:r>
            <a:endParaRPr lang="en-US" sz="2800" dirty="0"/>
          </a:p>
        </p:txBody>
      </p:sp>
      <p:sp>
        <p:nvSpPr>
          <p:cNvPr id="29" name="Text 27"/>
          <p:cNvSpPr/>
          <p:nvPr/>
        </p:nvSpPr>
        <p:spPr>
          <a:xfrm>
            <a:off x="4718304" y="1755648"/>
            <a:ext cx="1828800" cy="640080"/>
          </a:xfrm>
          <a:prstGeom prst="rect">
            <a:avLst/>
          </a:prstGeom>
          <a:noFill/>
          <a:ln/>
        </p:spPr>
        <p:txBody>
          <a:bodyPr wrap="square" lIns="0" tIns="0" rIns="0" bIns="0"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Milan</a:t>
            </a:r>
            <a:endParaRPr lang="en-US" sz="1500" dirty="0"/>
          </a:p>
          <a:p>
            <a:pPr marL="0" indent="0" algn="ctr">
              <a:buNone/>
            </a:pPr>
            <a:r>
              <a:rPr lang="en-US" sz="1500" b="1" dirty="0">
                <a:solidFill>
                  <a:srgbClr val="FFFFFF"/>
                </a:solidFill>
                <a:latin typeface="Georgia" pitchFamily="34" charset="0"/>
                <a:ea typeface="Georgia" pitchFamily="34" charset="-122"/>
                <a:cs typeface="Georgia" pitchFamily="34" charset="-120"/>
              </a:rPr>
              <a:t>Italy</a:t>
            </a:r>
            <a:endParaRPr lang="en-US" sz="1500" dirty="0"/>
          </a:p>
        </p:txBody>
      </p:sp>
      <p:sp>
        <p:nvSpPr>
          <p:cNvPr id="30" name="Shape 28"/>
          <p:cNvSpPr/>
          <p:nvPr/>
        </p:nvSpPr>
        <p:spPr>
          <a:xfrm>
            <a:off x="4855464" y="2395728"/>
            <a:ext cx="1554480" cy="36576"/>
          </a:xfrm>
          <a:prstGeom prst="rect">
            <a:avLst/>
          </a:prstGeom>
          <a:solidFill>
            <a:srgbClr val="C9A84C">
              <a:alpha val="60000"/>
            </a:srgbClr>
          </a:solidFill>
          <a:ln w="12700">
            <a:solidFill>
              <a:srgbClr val="C9A84C">
                <a:alpha val="60000"/>
              </a:srgbClr>
            </a:solidFill>
            <a:prstDash val="solid"/>
          </a:ln>
        </p:spPr>
        <p:txBody>
          <a:bodyPr/>
          <a:lstStyle/>
          <a:p>
            <a:endParaRPr lang="en-JP"/>
          </a:p>
        </p:txBody>
      </p:sp>
      <p:sp>
        <p:nvSpPr>
          <p:cNvPr id="31" name="Text 29"/>
          <p:cNvSpPr/>
          <p:nvPr/>
        </p:nvSpPr>
        <p:spPr>
          <a:xfrm>
            <a:off x="4718304" y="2487168"/>
            <a:ext cx="182880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Optional Services:</a:t>
            </a:r>
            <a:endParaRPr lang="en-US" sz="800" dirty="0"/>
          </a:p>
        </p:txBody>
      </p:sp>
      <p:sp>
        <p:nvSpPr>
          <p:cNvPr id="32" name="Text 30"/>
          <p:cNvSpPr/>
          <p:nvPr/>
        </p:nvSpPr>
        <p:spPr>
          <a:xfrm>
            <a:off x="4718304" y="2724912"/>
            <a:ext cx="1828800" cy="347472"/>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  Fashion Week Online Feature</a:t>
            </a:r>
            <a:endParaRPr lang="en-US" sz="850" dirty="0"/>
          </a:p>
        </p:txBody>
      </p:sp>
      <p:sp>
        <p:nvSpPr>
          <p:cNvPr id="33" name="Text 31"/>
          <p:cNvSpPr/>
          <p:nvPr/>
        </p:nvSpPr>
        <p:spPr>
          <a:xfrm>
            <a:off x="4700016" y="4389120"/>
            <a:ext cx="1874520" cy="502920"/>
          </a:xfrm>
          <a:prstGeom prst="rect">
            <a:avLst/>
          </a:prstGeom>
          <a:noFill/>
          <a:ln/>
        </p:spPr>
        <p:txBody>
          <a:bodyPr wrap="square" lIns="0" tIns="0" rIns="0" bIns="0" rtlCol="0" anchor="ctr"/>
          <a:lstStyle/>
          <a:p>
            <a:pPr marL="0" indent="0">
              <a:buNone/>
            </a:pPr>
            <a:r>
              <a:rPr lang="en-US" sz="700" i="1" dirty="0">
                <a:solidFill>
                  <a:srgbClr val="888888"/>
                </a:solidFill>
                <a:latin typeface="Calibri" pitchFamily="34" charset="0"/>
                <a:ea typeface="Calibri" pitchFamily="34" charset="-122"/>
                <a:cs typeface="Calibri" pitchFamily="34" charset="-120"/>
              </a:rPr>
              <a:t>*Media Pit (press application required) • No Getty</a:t>
            </a:r>
            <a:endParaRPr lang="en-US" sz="700" dirty="0"/>
          </a:p>
        </p:txBody>
      </p:sp>
      <p:sp>
        <p:nvSpPr>
          <p:cNvPr id="34" name="Shape 32"/>
          <p:cNvSpPr/>
          <p:nvPr/>
        </p:nvSpPr>
        <p:spPr>
          <a:xfrm>
            <a:off x="6803136" y="1170432"/>
            <a:ext cx="2011680" cy="3858768"/>
          </a:xfrm>
          <a:prstGeom prst="rect">
            <a:avLst/>
          </a:prstGeom>
          <a:solidFill>
            <a:srgbClr val="CC2936"/>
          </a:solidFill>
          <a:ln w="12700">
            <a:solidFill>
              <a:srgbClr val="CC2936"/>
            </a:solidFill>
            <a:prstDash val="solid"/>
          </a:ln>
          <a:effectLst>
            <a:outerShdw blurRad="101600" dist="38100" dir="8100000" algn="bl" rotWithShape="0">
              <a:srgbClr val="000000">
                <a:alpha val="18000"/>
              </a:srgbClr>
            </a:outerShdw>
          </a:effectLst>
        </p:spPr>
        <p:txBody>
          <a:bodyPr/>
          <a:lstStyle/>
          <a:p>
            <a:endParaRPr lang="en-JP"/>
          </a:p>
        </p:txBody>
      </p:sp>
      <p:sp>
        <p:nvSpPr>
          <p:cNvPr id="35" name="Shape 33"/>
          <p:cNvSpPr/>
          <p:nvPr/>
        </p:nvSpPr>
        <p:spPr>
          <a:xfrm>
            <a:off x="6803136" y="1170432"/>
            <a:ext cx="2011680" cy="64008"/>
          </a:xfrm>
          <a:prstGeom prst="rect">
            <a:avLst/>
          </a:prstGeom>
          <a:solidFill>
            <a:srgbClr val="CC2936"/>
          </a:solidFill>
          <a:ln w="12700">
            <a:solidFill>
              <a:srgbClr val="CC2936"/>
            </a:solidFill>
            <a:prstDash val="solid"/>
          </a:ln>
        </p:spPr>
        <p:txBody>
          <a:bodyPr/>
          <a:lstStyle/>
          <a:p>
            <a:endParaRPr lang="en-JP"/>
          </a:p>
        </p:txBody>
      </p:sp>
      <p:sp>
        <p:nvSpPr>
          <p:cNvPr id="36" name="Text 34"/>
          <p:cNvSpPr/>
          <p:nvPr/>
        </p:nvSpPr>
        <p:spPr>
          <a:xfrm>
            <a:off x="6848856" y="1298448"/>
            <a:ext cx="1920240" cy="502920"/>
          </a:xfrm>
          <a:prstGeom prst="rect">
            <a:avLst/>
          </a:prstGeom>
          <a:noFill/>
          <a:ln/>
        </p:spPr>
        <p:txBody>
          <a:bodyPr wrap="square" lIns="0" tIns="0" rIns="0" bIns="0" rtlCol="0" anchor="ctr"/>
          <a:lstStyle/>
          <a:p>
            <a:pPr marL="0" indent="0" algn="ctr">
              <a:buNone/>
            </a:pPr>
            <a:r>
              <a:rPr lang="en-US" sz="2800" dirty="0">
                <a:solidFill>
                  <a:srgbClr val="000000"/>
                </a:solidFill>
                <a:latin typeface="Calibri" pitchFamily="34" charset="0"/>
                <a:ea typeface="Calibri" pitchFamily="34" charset="-122"/>
                <a:cs typeface="Calibri" pitchFamily="34" charset="-120"/>
              </a:rPr>
              <a:t>🇯🇵</a:t>
            </a:r>
            <a:endParaRPr lang="en-US" sz="2800" dirty="0"/>
          </a:p>
        </p:txBody>
      </p:sp>
      <p:sp>
        <p:nvSpPr>
          <p:cNvPr id="37" name="Text 35"/>
          <p:cNvSpPr/>
          <p:nvPr/>
        </p:nvSpPr>
        <p:spPr>
          <a:xfrm>
            <a:off x="6894576" y="1755648"/>
            <a:ext cx="1828800" cy="640080"/>
          </a:xfrm>
          <a:prstGeom prst="rect">
            <a:avLst/>
          </a:prstGeom>
          <a:noFill/>
          <a:ln/>
        </p:spPr>
        <p:txBody>
          <a:bodyPr wrap="square" lIns="0" tIns="0" rIns="0" bIns="0"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Tokyo</a:t>
            </a:r>
            <a:endParaRPr lang="en-US" sz="1500" dirty="0"/>
          </a:p>
          <a:p>
            <a:pPr marL="0" indent="0" algn="ctr">
              <a:buNone/>
            </a:pPr>
            <a:r>
              <a:rPr lang="en-US" sz="1500" b="1" dirty="0">
                <a:solidFill>
                  <a:srgbClr val="FFFFFF"/>
                </a:solidFill>
                <a:latin typeface="Georgia" pitchFamily="34" charset="0"/>
                <a:ea typeface="Georgia" pitchFamily="34" charset="-122"/>
                <a:cs typeface="Georgia" pitchFamily="34" charset="-120"/>
              </a:rPr>
              <a:t>Japan ★</a:t>
            </a:r>
            <a:endParaRPr lang="en-US" sz="1500" dirty="0"/>
          </a:p>
        </p:txBody>
      </p:sp>
      <p:sp>
        <p:nvSpPr>
          <p:cNvPr id="38" name="Shape 36"/>
          <p:cNvSpPr/>
          <p:nvPr/>
        </p:nvSpPr>
        <p:spPr>
          <a:xfrm>
            <a:off x="7031736" y="2395728"/>
            <a:ext cx="1554480" cy="36576"/>
          </a:xfrm>
          <a:prstGeom prst="rect">
            <a:avLst/>
          </a:prstGeom>
          <a:solidFill>
            <a:srgbClr val="C9A84C">
              <a:alpha val="60000"/>
            </a:srgbClr>
          </a:solidFill>
          <a:ln w="12700">
            <a:solidFill>
              <a:srgbClr val="C9A84C">
                <a:alpha val="60000"/>
              </a:srgbClr>
            </a:solidFill>
            <a:prstDash val="solid"/>
          </a:ln>
        </p:spPr>
        <p:txBody>
          <a:bodyPr/>
          <a:lstStyle/>
          <a:p>
            <a:endParaRPr lang="en-JP"/>
          </a:p>
        </p:txBody>
      </p:sp>
      <p:sp>
        <p:nvSpPr>
          <p:cNvPr id="39" name="Text 37"/>
          <p:cNvSpPr/>
          <p:nvPr/>
        </p:nvSpPr>
        <p:spPr>
          <a:xfrm>
            <a:off x="6894576" y="2487168"/>
            <a:ext cx="1828800" cy="201168"/>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Optional Services:</a:t>
            </a:r>
            <a:endParaRPr lang="en-US" sz="800" dirty="0"/>
          </a:p>
        </p:txBody>
      </p:sp>
      <p:sp>
        <p:nvSpPr>
          <p:cNvPr id="40" name="Text 38"/>
          <p:cNvSpPr/>
          <p:nvPr/>
        </p:nvSpPr>
        <p:spPr>
          <a:xfrm>
            <a:off x="6894576" y="2724912"/>
            <a:ext cx="1828800" cy="347472"/>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  Fashion Week Online Feature</a:t>
            </a:r>
            <a:endParaRPr lang="en-US" sz="850" dirty="0"/>
          </a:p>
        </p:txBody>
      </p:sp>
      <p:sp>
        <p:nvSpPr>
          <p:cNvPr id="41" name="Text 39"/>
          <p:cNvSpPr/>
          <p:nvPr/>
        </p:nvSpPr>
        <p:spPr>
          <a:xfrm>
            <a:off x="6894576" y="3108960"/>
            <a:ext cx="1828800" cy="347472"/>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  6-Day Full Program</a:t>
            </a:r>
            <a:endParaRPr lang="en-US" sz="850" dirty="0"/>
          </a:p>
        </p:txBody>
      </p:sp>
      <p:sp>
        <p:nvSpPr>
          <p:cNvPr id="42" name="Text 40"/>
          <p:cNvSpPr/>
          <p:nvPr/>
        </p:nvSpPr>
        <p:spPr>
          <a:xfrm>
            <a:off x="6894576" y="3493008"/>
            <a:ext cx="1828800" cy="347472"/>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  Moda in Tokyo 2026 — 18 June</a:t>
            </a:r>
            <a:endParaRPr lang="en-US" sz="850" dirty="0"/>
          </a:p>
        </p:txBody>
      </p:sp>
      <p:sp>
        <p:nvSpPr>
          <p:cNvPr id="43" name="Text 41"/>
          <p:cNvSpPr/>
          <p:nvPr/>
        </p:nvSpPr>
        <p:spPr>
          <a:xfrm>
            <a:off x="6876288" y="4389120"/>
            <a:ext cx="1874520" cy="502920"/>
          </a:xfrm>
          <a:prstGeom prst="rect">
            <a:avLst/>
          </a:prstGeom>
          <a:noFill/>
          <a:ln/>
        </p:spPr>
        <p:txBody>
          <a:bodyPr wrap="square" lIns="0" tIns="0" rIns="0" bIns="0" rtlCol="0" anchor="ctr"/>
          <a:lstStyle/>
          <a:p>
            <a:pPr marL="0" indent="0">
              <a:buNone/>
            </a:pPr>
            <a:r>
              <a:rPr lang="en-US" sz="700" i="1" dirty="0">
                <a:solidFill>
                  <a:srgbClr val="FFFFFF"/>
                </a:solidFill>
                <a:latin typeface="Calibri" pitchFamily="34" charset="0"/>
                <a:ea typeface="Calibri" pitchFamily="34" charset="-122"/>
                <a:cs typeface="Calibri" pitchFamily="34" charset="-120"/>
              </a:rPr>
              <a:t>*Media Pit (press application required) • Chapel PrimaLuce, Hilton Tokyo Bay</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70E22"/>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Shape 2"/>
          <p:cNvSpPr/>
          <p:nvPr/>
        </p:nvSpPr>
        <p:spPr>
          <a:xfrm>
            <a:off x="0" y="82296"/>
            <a:ext cx="292608" cy="4978908"/>
          </a:xfrm>
          <a:prstGeom prst="rect">
            <a:avLst/>
          </a:prstGeom>
          <a:solidFill>
            <a:srgbClr val="CC2936"/>
          </a:solidFill>
          <a:ln w="12700">
            <a:solidFill>
              <a:srgbClr val="CC2936"/>
            </a:solidFill>
            <a:prstDash val="solid"/>
          </a:ln>
        </p:spPr>
        <p:txBody>
          <a:bodyPr/>
          <a:lstStyle/>
          <a:p>
            <a:endParaRPr lang="en-JP"/>
          </a:p>
        </p:txBody>
      </p:sp>
      <p:sp>
        <p:nvSpPr>
          <p:cNvPr id="5" name="Text 3"/>
          <p:cNvSpPr/>
          <p:nvPr/>
        </p:nvSpPr>
        <p:spPr>
          <a:xfrm>
            <a:off x="457200" y="201168"/>
            <a:ext cx="54864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DESIGNER PACKAGE</a:t>
            </a:r>
            <a:endParaRPr lang="en-US" sz="900" dirty="0"/>
          </a:p>
        </p:txBody>
      </p:sp>
      <p:sp>
        <p:nvSpPr>
          <p:cNvPr id="6" name="Text 4"/>
          <p:cNvSpPr/>
          <p:nvPr/>
        </p:nvSpPr>
        <p:spPr>
          <a:xfrm>
            <a:off x="457200" y="475488"/>
            <a:ext cx="8229600" cy="566928"/>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What's Included in Your Runway</a:t>
            </a:r>
            <a:endParaRPr lang="en-US" sz="3200" dirty="0"/>
          </a:p>
        </p:txBody>
      </p:sp>
      <p:sp>
        <p:nvSpPr>
          <p:cNvPr id="7" name="Shape 5"/>
          <p:cNvSpPr/>
          <p:nvPr/>
        </p:nvSpPr>
        <p:spPr>
          <a:xfrm>
            <a:off x="365760" y="1188720"/>
            <a:ext cx="4251960" cy="658368"/>
          </a:xfrm>
          <a:prstGeom prst="rect">
            <a:avLst/>
          </a:prstGeom>
          <a:solidFill>
            <a:srgbClr val="142044"/>
          </a:solidFill>
          <a:ln w="12700">
            <a:solidFill>
              <a:srgbClr val="1A2A5E"/>
            </a:solidFill>
            <a:prstDash val="solid"/>
          </a:ln>
        </p:spPr>
        <p:txBody>
          <a:bodyPr/>
          <a:lstStyle/>
          <a:p>
            <a:endParaRPr lang="en-JP"/>
          </a:p>
        </p:txBody>
      </p:sp>
      <p:sp>
        <p:nvSpPr>
          <p:cNvPr id="8" name="Shape 6"/>
          <p:cNvSpPr/>
          <p:nvPr/>
        </p:nvSpPr>
        <p:spPr>
          <a:xfrm>
            <a:off x="365760" y="1188720"/>
            <a:ext cx="73152" cy="658368"/>
          </a:xfrm>
          <a:prstGeom prst="rect">
            <a:avLst/>
          </a:prstGeom>
          <a:solidFill>
            <a:srgbClr val="CC2936"/>
          </a:solidFill>
          <a:ln w="12700">
            <a:solidFill>
              <a:srgbClr val="CC2936"/>
            </a:solidFill>
            <a:prstDash val="solid"/>
          </a:ln>
        </p:spPr>
        <p:txBody>
          <a:bodyPr/>
          <a:lstStyle/>
          <a:p>
            <a:endParaRPr lang="en-JP"/>
          </a:p>
        </p:txBody>
      </p:sp>
      <p:sp>
        <p:nvSpPr>
          <p:cNvPr id="9" name="Text 7"/>
          <p:cNvSpPr/>
          <p:nvPr/>
        </p:nvSpPr>
        <p:spPr>
          <a:xfrm>
            <a:off x="548640" y="1243584"/>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Runway + Production Stage</a:t>
            </a:r>
            <a:endParaRPr lang="en-US" sz="1100" dirty="0"/>
          </a:p>
        </p:txBody>
      </p:sp>
      <p:sp>
        <p:nvSpPr>
          <p:cNvPr id="10" name="Text 8"/>
          <p:cNvSpPr/>
          <p:nvPr/>
        </p:nvSpPr>
        <p:spPr>
          <a:xfrm>
            <a:off x="548640" y="1508760"/>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Full professional runway stage setup with optimal sight-lines and flow for designers and models.</a:t>
            </a:r>
            <a:endParaRPr lang="en-US" sz="900" dirty="0"/>
          </a:p>
        </p:txBody>
      </p:sp>
      <p:sp>
        <p:nvSpPr>
          <p:cNvPr id="11" name="Shape 9"/>
          <p:cNvSpPr/>
          <p:nvPr/>
        </p:nvSpPr>
        <p:spPr>
          <a:xfrm>
            <a:off x="4773168" y="1188720"/>
            <a:ext cx="4251960" cy="658368"/>
          </a:xfrm>
          <a:prstGeom prst="rect">
            <a:avLst/>
          </a:prstGeom>
          <a:solidFill>
            <a:srgbClr val="142044"/>
          </a:solidFill>
          <a:ln w="12700">
            <a:solidFill>
              <a:srgbClr val="1A2A5E"/>
            </a:solidFill>
            <a:prstDash val="solid"/>
          </a:ln>
        </p:spPr>
        <p:txBody>
          <a:bodyPr/>
          <a:lstStyle/>
          <a:p>
            <a:endParaRPr lang="en-JP"/>
          </a:p>
        </p:txBody>
      </p:sp>
      <p:sp>
        <p:nvSpPr>
          <p:cNvPr id="12" name="Shape 10"/>
          <p:cNvSpPr/>
          <p:nvPr/>
        </p:nvSpPr>
        <p:spPr>
          <a:xfrm>
            <a:off x="4773168" y="1188720"/>
            <a:ext cx="73152" cy="658368"/>
          </a:xfrm>
          <a:prstGeom prst="rect">
            <a:avLst/>
          </a:prstGeom>
          <a:solidFill>
            <a:srgbClr val="1C3A6E"/>
          </a:solidFill>
          <a:ln w="12700">
            <a:solidFill>
              <a:srgbClr val="1C3A6E"/>
            </a:solidFill>
            <a:prstDash val="solid"/>
          </a:ln>
        </p:spPr>
        <p:txBody>
          <a:bodyPr/>
          <a:lstStyle/>
          <a:p>
            <a:endParaRPr lang="en-JP"/>
          </a:p>
        </p:txBody>
      </p:sp>
      <p:sp>
        <p:nvSpPr>
          <p:cNvPr id="13" name="Text 11"/>
          <p:cNvSpPr/>
          <p:nvPr/>
        </p:nvSpPr>
        <p:spPr>
          <a:xfrm>
            <a:off x="4956048" y="1243584"/>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Professional Lighting</a:t>
            </a:r>
            <a:endParaRPr lang="en-US" sz="1100" dirty="0"/>
          </a:p>
        </p:txBody>
      </p:sp>
      <p:sp>
        <p:nvSpPr>
          <p:cNvPr id="14" name="Text 12"/>
          <p:cNvSpPr/>
          <p:nvPr/>
        </p:nvSpPr>
        <p:spPr>
          <a:xfrm>
            <a:off x="4956048" y="1508760"/>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Theatrical lighting system designed to showcase your collection at its best from every angle.</a:t>
            </a:r>
            <a:endParaRPr lang="en-US" sz="900" dirty="0"/>
          </a:p>
        </p:txBody>
      </p:sp>
      <p:sp>
        <p:nvSpPr>
          <p:cNvPr id="15" name="Shape 13"/>
          <p:cNvSpPr/>
          <p:nvPr/>
        </p:nvSpPr>
        <p:spPr>
          <a:xfrm>
            <a:off x="365760" y="1947672"/>
            <a:ext cx="4251960" cy="658368"/>
          </a:xfrm>
          <a:prstGeom prst="rect">
            <a:avLst/>
          </a:prstGeom>
          <a:solidFill>
            <a:srgbClr val="142044"/>
          </a:solidFill>
          <a:ln w="12700">
            <a:solidFill>
              <a:srgbClr val="1A2A5E"/>
            </a:solidFill>
            <a:prstDash val="solid"/>
          </a:ln>
        </p:spPr>
        <p:txBody>
          <a:bodyPr/>
          <a:lstStyle/>
          <a:p>
            <a:endParaRPr lang="en-JP"/>
          </a:p>
        </p:txBody>
      </p:sp>
      <p:sp>
        <p:nvSpPr>
          <p:cNvPr id="16" name="Shape 14"/>
          <p:cNvSpPr/>
          <p:nvPr/>
        </p:nvSpPr>
        <p:spPr>
          <a:xfrm>
            <a:off x="365760" y="1947672"/>
            <a:ext cx="73152" cy="658368"/>
          </a:xfrm>
          <a:prstGeom prst="rect">
            <a:avLst/>
          </a:prstGeom>
          <a:solidFill>
            <a:srgbClr val="1E6B3A"/>
          </a:solidFill>
          <a:ln w="12700">
            <a:solidFill>
              <a:srgbClr val="1E6B3A"/>
            </a:solidFill>
            <a:prstDash val="solid"/>
          </a:ln>
        </p:spPr>
        <p:txBody>
          <a:bodyPr/>
          <a:lstStyle/>
          <a:p>
            <a:endParaRPr lang="en-JP"/>
          </a:p>
        </p:txBody>
      </p:sp>
      <p:sp>
        <p:nvSpPr>
          <p:cNvPr id="17" name="Text 15"/>
          <p:cNvSpPr/>
          <p:nvPr/>
        </p:nvSpPr>
        <p:spPr>
          <a:xfrm>
            <a:off x="548640" y="2002536"/>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Professional Audiovisual</a:t>
            </a:r>
            <a:endParaRPr lang="en-US" sz="1100" dirty="0"/>
          </a:p>
        </p:txBody>
      </p:sp>
      <p:sp>
        <p:nvSpPr>
          <p:cNvPr id="18" name="Text 16"/>
          <p:cNvSpPr/>
          <p:nvPr/>
        </p:nvSpPr>
        <p:spPr>
          <a:xfrm>
            <a:off x="548640" y="2267712"/>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State-of-the-art sound and LED system ensuring your music and visual branding are perfectly delivered.</a:t>
            </a:r>
            <a:endParaRPr lang="en-US" sz="900" dirty="0"/>
          </a:p>
        </p:txBody>
      </p:sp>
      <p:sp>
        <p:nvSpPr>
          <p:cNvPr id="19" name="Shape 17"/>
          <p:cNvSpPr/>
          <p:nvPr/>
        </p:nvSpPr>
        <p:spPr>
          <a:xfrm>
            <a:off x="4773168" y="1947672"/>
            <a:ext cx="4251960" cy="658368"/>
          </a:xfrm>
          <a:prstGeom prst="rect">
            <a:avLst/>
          </a:prstGeom>
          <a:solidFill>
            <a:srgbClr val="142044"/>
          </a:solidFill>
          <a:ln w="12700">
            <a:solidFill>
              <a:srgbClr val="1A2A5E"/>
            </a:solidFill>
            <a:prstDash val="solid"/>
          </a:ln>
        </p:spPr>
        <p:txBody>
          <a:bodyPr/>
          <a:lstStyle/>
          <a:p>
            <a:endParaRPr lang="en-JP"/>
          </a:p>
        </p:txBody>
      </p:sp>
      <p:sp>
        <p:nvSpPr>
          <p:cNvPr id="20" name="Shape 18"/>
          <p:cNvSpPr/>
          <p:nvPr/>
        </p:nvSpPr>
        <p:spPr>
          <a:xfrm>
            <a:off x="4773168" y="1947672"/>
            <a:ext cx="73152" cy="658368"/>
          </a:xfrm>
          <a:prstGeom prst="rect">
            <a:avLst/>
          </a:prstGeom>
          <a:solidFill>
            <a:srgbClr val="4A2B8C"/>
          </a:solidFill>
          <a:ln w="12700">
            <a:solidFill>
              <a:srgbClr val="4A2B8C"/>
            </a:solidFill>
            <a:prstDash val="solid"/>
          </a:ln>
        </p:spPr>
        <p:txBody>
          <a:bodyPr/>
          <a:lstStyle/>
          <a:p>
            <a:endParaRPr lang="en-JP"/>
          </a:p>
        </p:txBody>
      </p:sp>
      <p:sp>
        <p:nvSpPr>
          <p:cNvPr id="21" name="Text 19"/>
          <p:cNvSpPr/>
          <p:nvPr/>
        </p:nvSpPr>
        <p:spPr>
          <a:xfrm>
            <a:off x="4956048" y="2002536"/>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Equipped Backstage</a:t>
            </a:r>
            <a:endParaRPr lang="en-US" sz="1100" dirty="0"/>
          </a:p>
        </p:txBody>
      </p:sp>
      <p:sp>
        <p:nvSpPr>
          <p:cNvPr id="22" name="Text 20"/>
          <p:cNvSpPr/>
          <p:nvPr/>
        </p:nvSpPr>
        <p:spPr>
          <a:xfrm>
            <a:off x="4956048" y="2267712"/>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Fully equipped backstage area with rolling racks, mirrors, and prep stations for your team.</a:t>
            </a:r>
            <a:endParaRPr lang="en-US" sz="900" dirty="0"/>
          </a:p>
        </p:txBody>
      </p:sp>
      <p:sp>
        <p:nvSpPr>
          <p:cNvPr id="23" name="Shape 21"/>
          <p:cNvSpPr/>
          <p:nvPr/>
        </p:nvSpPr>
        <p:spPr>
          <a:xfrm>
            <a:off x="365760" y="2706624"/>
            <a:ext cx="4251960" cy="658368"/>
          </a:xfrm>
          <a:prstGeom prst="rect">
            <a:avLst/>
          </a:prstGeom>
          <a:solidFill>
            <a:srgbClr val="142044"/>
          </a:solidFill>
          <a:ln w="12700">
            <a:solidFill>
              <a:srgbClr val="1A2A5E"/>
            </a:solidFill>
            <a:prstDash val="solid"/>
          </a:ln>
        </p:spPr>
        <p:txBody>
          <a:bodyPr/>
          <a:lstStyle/>
          <a:p>
            <a:endParaRPr lang="en-JP"/>
          </a:p>
        </p:txBody>
      </p:sp>
      <p:sp>
        <p:nvSpPr>
          <p:cNvPr id="24" name="Shape 22"/>
          <p:cNvSpPr/>
          <p:nvPr/>
        </p:nvSpPr>
        <p:spPr>
          <a:xfrm>
            <a:off x="365760" y="2706624"/>
            <a:ext cx="73152" cy="658368"/>
          </a:xfrm>
          <a:prstGeom prst="rect">
            <a:avLst/>
          </a:prstGeom>
          <a:solidFill>
            <a:srgbClr val="7A5C00"/>
          </a:solidFill>
          <a:ln w="12700">
            <a:solidFill>
              <a:srgbClr val="7A5C00"/>
            </a:solidFill>
            <a:prstDash val="solid"/>
          </a:ln>
        </p:spPr>
        <p:txBody>
          <a:bodyPr/>
          <a:lstStyle/>
          <a:p>
            <a:endParaRPr lang="en-JP"/>
          </a:p>
        </p:txBody>
      </p:sp>
      <p:sp>
        <p:nvSpPr>
          <p:cNvPr id="25" name="Text 23"/>
          <p:cNvSpPr/>
          <p:nvPr/>
        </p:nvSpPr>
        <p:spPr>
          <a:xfrm>
            <a:off x="548640" y="2761488"/>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Full Backstage Management</a:t>
            </a:r>
            <a:endParaRPr lang="en-US" sz="1100" dirty="0"/>
          </a:p>
        </p:txBody>
      </p:sp>
      <p:sp>
        <p:nvSpPr>
          <p:cNvPr id="26" name="Text 24"/>
          <p:cNvSpPr/>
          <p:nvPr/>
        </p:nvSpPr>
        <p:spPr>
          <a:xfrm>
            <a:off x="548640" y="3026664"/>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Expert backstage manager and coordination team on-site for the entire duration of your show.</a:t>
            </a:r>
            <a:endParaRPr lang="en-US" sz="900" dirty="0"/>
          </a:p>
        </p:txBody>
      </p:sp>
      <p:sp>
        <p:nvSpPr>
          <p:cNvPr id="27" name="Shape 25"/>
          <p:cNvSpPr/>
          <p:nvPr/>
        </p:nvSpPr>
        <p:spPr>
          <a:xfrm>
            <a:off x="4773168" y="2706624"/>
            <a:ext cx="4251960" cy="658368"/>
          </a:xfrm>
          <a:prstGeom prst="rect">
            <a:avLst/>
          </a:prstGeom>
          <a:solidFill>
            <a:srgbClr val="142044"/>
          </a:solidFill>
          <a:ln w="12700">
            <a:solidFill>
              <a:srgbClr val="1A2A5E"/>
            </a:solidFill>
            <a:prstDash val="solid"/>
          </a:ln>
        </p:spPr>
        <p:txBody>
          <a:bodyPr/>
          <a:lstStyle/>
          <a:p>
            <a:endParaRPr lang="en-JP"/>
          </a:p>
        </p:txBody>
      </p:sp>
      <p:sp>
        <p:nvSpPr>
          <p:cNvPr id="28" name="Shape 26"/>
          <p:cNvSpPr/>
          <p:nvPr/>
        </p:nvSpPr>
        <p:spPr>
          <a:xfrm>
            <a:off x="4773168" y="2706624"/>
            <a:ext cx="73152" cy="658368"/>
          </a:xfrm>
          <a:prstGeom prst="rect">
            <a:avLst/>
          </a:prstGeom>
          <a:solidFill>
            <a:srgbClr val="1C5050"/>
          </a:solidFill>
          <a:ln w="12700">
            <a:solidFill>
              <a:srgbClr val="1C5050"/>
            </a:solidFill>
            <a:prstDash val="solid"/>
          </a:ln>
        </p:spPr>
        <p:txBody>
          <a:bodyPr/>
          <a:lstStyle/>
          <a:p>
            <a:endParaRPr lang="en-JP"/>
          </a:p>
        </p:txBody>
      </p:sp>
      <p:sp>
        <p:nvSpPr>
          <p:cNvPr id="29" name="Text 27"/>
          <p:cNvSpPr/>
          <p:nvPr/>
        </p:nvSpPr>
        <p:spPr>
          <a:xfrm>
            <a:off x="4956048" y="2761488"/>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Media Pit</a:t>
            </a:r>
            <a:endParaRPr lang="en-US" sz="1100" dirty="0"/>
          </a:p>
        </p:txBody>
      </p:sp>
      <p:sp>
        <p:nvSpPr>
          <p:cNvPr id="30" name="Text 28"/>
          <p:cNvSpPr/>
          <p:nvPr/>
        </p:nvSpPr>
        <p:spPr>
          <a:xfrm>
            <a:off x="4956048" y="3026664"/>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Dedicated press area — all accredited photographers and designer-invited media are welcome.</a:t>
            </a:r>
            <a:endParaRPr lang="en-US" sz="900" dirty="0"/>
          </a:p>
        </p:txBody>
      </p:sp>
      <p:sp>
        <p:nvSpPr>
          <p:cNvPr id="31" name="Shape 29"/>
          <p:cNvSpPr/>
          <p:nvPr/>
        </p:nvSpPr>
        <p:spPr>
          <a:xfrm>
            <a:off x="365760" y="3465576"/>
            <a:ext cx="4251960" cy="658368"/>
          </a:xfrm>
          <a:prstGeom prst="rect">
            <a:avLst/>
          </a:prstGeom>
          <a:solidFill>
            <a:srgbClr val="142044"/>
          </a:solidFill>
          <a:ln w="12700">
            <a:solidFill>
              <a:srgbClr val="1A2A5E"/>
            </a:solidFill>
            <a:prstDash val="solid"/>
          </a:ln>
        </p:spPr>
        <p:txBody>
          <a:bodyPr/>
          <a:lstStyle/>
          <a:p>
            <a:endParaRPr lang="en-JP"/>
          </a:p>
        </p:txBody>
      </p:sp>
      <p:sp>
        <p:nvSpPr>
          <p:cNvPr id="32" name="Shape 30"/>
          <p:cNvSpPr/>
          <p:nvPr/>
        </p:nvSpPr>
        <p:spPr>
          <a:xfrm>
            <a:off x="365760" y="3465576"/>
            <a:ext cx="73152" cy="658368"/>
          </a:xfrm>
          <a:prstGeom prst="rect">
            <a:avLst/>
          </a:prstGeom>
          <a:solidFill>
            <a:srgbClr val="8B1A1A"/>
          </a:solidFill>
          <a:ln w="12700">
            <a:solidFill>
              <a:srgbClr val="8B1A1A"/>
            </a:solidFill>
            <a:prstDash val="solid"/>
          </a:ln>
        </p:spPr>
        <p:txBody>
          <a:bodyPr/>
          <a:lstStyle/>
          <a:p>
            <a:endParaRPr lang="en-JP"/>
          </a:p>
        </p:txBody>
      </p:sp>
      <p:sp>
        <p:nvSpPr>
          <p:cNvPr id="33" name="Text 31"/>
          <p:cNvSpPr/>
          <p:nvPr/>
        </p:nvSpPr>
        <p:spPr>
          <a:xfrm>
            <a:off x="548640" y="3520440"/>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Basic Hair &amp; Makeup Styling</a:t>
            </a:r>
            <a:endParaRPr lang="en-US" sz="1100" dirty="0"/>
          </a:p>
        </p:txBody>
      </p:sp>
      <p:sp>
        <p:nvSpPr>
          <p:cNvPr id="34" name="Text 32"/>
          <p:cNvSpPr/>
          <p:nvPr/>
        </p:nvSpPr>
        <p:spPr>
          <a:xfrm>
            <a:off x="548640" y="3785616"/>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Professional hair and makeup team on-site providing basic styling for runway models.</a:t>
            </a:r>
            <a:endParaRPr lang="en-US" sz="900" dirty="0"/>
          </a:p>
        </p:txBody>
      </p:sp>
      <p:sp>
        <p:nvSpPr>
          <p:cNvPr id="35" name="Shape 33"/>
          <p:cNvSpPr/>
          <p:nvPr/>
        </p:nvSpPr>
        <p:spPr>
          <a:xfrm>
            <a:off x="4773168" y="3465576"/>
            <a:ext cx="4251960" cy="658368"/>
          </a:xfrm>
          <a:prstGeom prst="rect">
            <a:avLst/>
          </a:prstGeom>
          <a:solidFill>
            <a:srgbClr val="142044"/>
          </a:solidFill>
          <a:ln w="12700">
            <a:solidFill>
              <a:srgbClr val="1A2A5E"/>
            </a:solidFill>
            <a:prstDash val="solid"/>
          </a:ln>
        </p:spPr>
        <p:txBody>
          <a:bodyPr/>
          <a:lstStyle/>
          <a:p>
            <a:endParaRPr lang="en-JP"/>
          </a:p>
        </p:txBody>
      </p:sp>
      <p:sp>
        <p:nvSpPr>
          <p:cNvPr id="36" name="Shape 34"/>
          <p:cNvSpPr/>
          <p:nvPr/>
        </p:nvSpPr>
        <p:spPr>
          <a:xfrm>
            <a:off x="4773168" y="3465576"/>
            <a:ext cx="73152" cy="658368"/>
          </a:xfrm>
          <a:prstGeom prst="rect">
            <a:avLst/>
          </a:prstGeom>
          <a:solidFill>
            <a:srgbClr val="2A5C8A"/>
          </a:solidFill>
          <a:ln w="12700">
            <a:solidFill>
              <a:srgbClr val="2A5C8A"/>
            </a:solidFill>
            <a:prstDash val="solid"/>
          </a:ln>
        </p:spPr>
        <p:txBody>
          <a:bodyPr/>
          <a:lstStyle/>
          <a:p>
            <a:endParaRPr lang="en-JP"/>
          </a:p>
        </p:txBody>
      </p:sp>
      <p:sp>
        <p:nvSpPr>
          <p:cNvPr id="37" name="Text 35"/>
          <p:cNvSpPr/>
          <p:nvPr/>
        </p:nvSpPr>
        <p:spPr>
          <a:xfrm>
            <a:off x="4956048" y="3520440"/>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Runway Photography</a:t>
            </a:r>
            <a:endParaRPr lang="en-US" sz="1100" dirty="0"/>
          </a:p>
        </p:txBody>
      </p:sp>
      <p:sp>
        <p:nvSpPr>
          <p:cNvPr id="38" name="Text 36"/>
          <p:cNvSpPr/>
          <p:nvPr/>
        </p:nvSpPr>
        <p:spPr>
          <a:xfrm>
            <a:off x="4956048" y="3785616"/>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Full professional photography coverage of your complete runway show — delivered post-event.</a:t>
            </a:r>
            <a:endParaRPr lang="en-US" sz="900" dirty="0"/>
          </a:p>
        </p:txBody>
      </p:sp>
      <p:sp>
        <p:nvSpPr>
          <p:cNvPr id="39" name="Shape 37"/>
          <p:cNvSpPr/>
          <p:nvPr/>
        </p:nvSpPr>
        <p:spPr>
          <a:xfrm>
            <a:off x="365760" y="4224528"/>
            <a:ext cx="4251960" cy="658368"/>
          </a:xfrm>
          <a:prstGeom prst="rect">
            <a:avLst/>
          </a:prstGeom>
          <a:solidFill>
            <a:srgbClr val="142044"/>
          </a:solidFill>
          <a:ln w="12700">
            <a:solidFill>
              <a:srgbClr val="1A2A5E"/>
            </a:solidFill>
            <a:prstDash val="solid"/>
          </a:ln>
        </p:spPr>
        <p:txBody>
          <a:bodyPr/>
          <a:lstStyle/>
          <a:p>
            <a:endParaRPr lang="en-JP"/>
          </a:p>
        </p:txBody>
      </p:sp>
      <p:sp>
        <p:nvSpPr>
          <p:cNvPr id="40" name="Shape 38"/>
          <p:cNvSpPr/>
          <p:nvPr/>
        </p:nvSpPr>
        <p:spPr>
          <a:xfrm>
            <a:off x="365760" y="4224528"/>
            <a:ext cx="73152" cy="658368"/>
          </a:xfrm>
          <a:prstGeom prst="rect">
            <a:avLst/>
          </a:prstGeom>
          <a:solidFill>
            <a:srgbClr val="3A7A4A"/>
          </a:solidFill>
          <a:ln w="12700">
            <a:solidFill>
              <a:srgbClr val="3A7A4A"/>
            </a:solidFill>
            <a:prstDash val="solid"/>
          </a:ln>
        </p:spPr>
        <p:txBody>
          <a:bodyPr/>
          <a:lstStyle/>
          <a:p>
            <a:endParaRPr lang="en-JP"/>
          </a:p>
        </p:txBody>
      </p:sp>
      <p:sp>
        <p:nvSpPr>
          <p:cNvPr id="41" name="Text 39"/>
          <p:cNvSpPr/>
          <p:nvPr/>
        </p:nvSpPr>
        <p:spPr>
          <a:xfrm>
            <a:off x="548640" y="4279392"/>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PR &amp; Marketing Materials</a:t>
            </a:r>
            <a:endParaRPr lang="en-US" sz="1100" dirty="0"/>
          </a:p>
        </p:txBody>
      </p:sp>
      <p:sp>
        <p:nvSpPr>
          <p:cNvPr id="42" name="Text 40"/>
          <p:cNvSpPr/>
          <p:nvPr/>
        </p:nvSpPr>
        <p:spPr>
          <a:xfrm>
            <a:off x="548640" y="4544568"/>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Inclusion in all hiTechMODA PR releases and marketing materials pre- and post-event.</a:t>
            </a:r>
            <a:endParaRPr lang="en-US" sz="900" dirty="0"/>
          </a:p>
        </p:txBody>
      </p:sp>
      <p:sp>
        <p:nvSpPr>
          <p:cNvPr id="43" name="Shape 41"/>
          <p:cNvSpPr/>
          <p:nvPr/>
        </p:nvSpPr>
        <p:spPr>
          <a:xfrm>
            <a:off x="4773168" y="4224528"/>
            <a:ext cx="4251960" cy="658368"/>
          </a:xfrm>
          <a:prstGeom prst="rect">
            <a:avLst/>
          </a:prstGeom>
          <a:solidFill>
            <a:srgbClr val="142044"/>
          </a:solidFill>
          <a:ln w="12700">
            <a:solidFill>
              <a:srgbClr val="1A2A5E"/>
            </a:solidFill>
            <a:prstDash val="solid"/>
          </a:ln>
        </p:spPr>
        <p:txBody>
          <a:bodyPr/>
          <a:lstStyle/>
          <a:p>
            <a:endParaRPr lang="en-JP"/>
          </a:p>
        </p:txBody>
      </p:sp>
      <p:sp>
        <p:nvSpPr>
          <p:cNvPr id="44" name="Shape 42"/>
          <p:cNvSpPr/>
          <p:nvPr/>
        </p:nvSpPr>
        <p:spPr>
          <a:xfrm>
            <a:off x="4773168" y="4224528"/>
            <a:ext cx="73152" cy="658368"/>
          </a:xfrm>
          <a:prstGeom prst="rect">
            <a:avLst/>
          </a:prstGeom>
          <a:solidFill>
            <a:srgbClr val="6A3A8A"/>
          </a:solidFill>
          <a:ln w="12700">
            <a:solidFill>
              <a:srgbClr val="6A3A8A"/>
            </a:solidFill>
            <a:prstDash val="solid"/>
          </a:ln>
        </p:spPr>
        <p:txBody>
          <a:bodyPr/>
          <a:lstStyle/>
          <a:p>
            <a:endParaRPr lang="en-JP"/>
          </a:p>
        </p:txBody>
      </p:sp>
      <p:sp>
        <p:nvSpPr>
          <p:cNvPr id="45" name="Text 43"/>
          <p:cNvSpPr/>
          <p:nvPr/>
        </p:nvSpPr>
        <p:spPr>
          <a:xfrm>
            <a:off x="4956048" y="4279392"/>
            <a:ext cx="3931920" cy="256032"/>
          </a:xfrm>
          <a:prstGeom prst="rect">
            <a:avLst/>
          </a:prstGeom>
          <a:noFill/>
          <a:ln/>
        </p:spPr>
        <p:txBody>
          <a:bodyPr wrap="square" lIns="0" tIns="0" rIns="0" bIns="0" rtlCol="0" anchor="ctr"/>
          <a:lstStyle/>
          <a:p>
            <a:pPr marL="0" indent="0">
              <a:buNone/>
            </a:pPr>
            <a:r>
              <a:rPr lang="en-US" sz="1100" b="1" dirty="0">
                <a:solidFill>
                  <a:srgbClr val="C9A84C"/>
                </a:solidFill>
                <a:latin typeface="Georgia" pitchFamily="34" charset="0"/>
                <a:ea typeface="Georgia" pitchFamily="34" charset="-122"/>
                <a:cs typeface="Georgia" pitchFamily="34" charset="-120"/>
              </a:rPr>
              <a:t>Fashion Week Online Calendar</a:t>
            </a:r>
            <a:endParaRPr lang="en-US" sz="1100" dirty="0"/>
          </a:p>
        </p:txBody>
      </p:sp>
      <p:sp>
        <p:nvSpPr>
          <p:cNvPr id="46" name="Text 44"/>
          <p:cNvSpPr/>
          <p:nvPr/>
        </p:nvSpPr>
        <p:spPr>
          <a:xfrm>
            <a:off x="4956048" y="4544568"/>
            <a:ext cx="3931920" cy="292608"/>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Listed on the official Fashion Week Online calendar — promoting your show to a global audience.</a:t>
            </a:r>
            <a:endParaRPr lang="en-US" sz="900" dirty="0"/>
          </a:p>
        </p:txBody>
      </p:sp>
      <p:sp>
        <p:nvSpPr>
          <p:cNvPr id="47" name="Shape 45"/>
          <p:cNvSpPr/>
          <p:nvPr/>
        </p:nvSpPr>
        <p:spPr>
          <a:xfrm>
            <a:off x="365760" y="4846320"/>
            <a:ext cx="8412480" cy="201168"/>
          </a:xfrm>
          <a:prstGeom prst="rect">
            <a:avLst/>
          </a:prstGeom>
          <a:solidFill>
            <a:srgbClr val="142044"/>
          </a:solidFill>
          <a:ln w="6350">
            <a:solidFill>
              <a:srgbClr val="C9A84C"/>
            </a:solidFill>
            <a:prstDash val="solid"/>
          </a:ln>
        </p:spPr>
        <p:txBody>
          <a:bodyPr/>
          <a:lstStyle/>
          <a:p>
            <a:endParaRPr lang="en-JP"/>
          </a:p>
        </p:txBody>
      </p:sp>
      <p:sp>
        <p:nvSpPr>
          <p:cNvPr id="48" name="Text 46"/>
          <p:cNvSpPr/>
          <p:nvPr/>
        </p:nvSpPr>
        <p:spPr>
          <a:xfrm>
            <a:off x="502920" y="4864608"/>
            <a:ext cx="8229600" cy="164592"/>
          </a:xfrm>
          <a:prstGeom prst="rect">
            <a:avLst/>
          </a:prstGeom>
          <a:noFill/>
          <a:ln/>
        </p:spPr>
        <p:txBody>
          <a:bodyPr wrap="square" lIns="0" tIns="0" rIns="0" bIns="0" rtlCol="0" anchor="ctr"/>
          <a:lstStyle/>
          <a:p>
            <a:pPr marL="0" indent="0">
              <a:buNone/>
            </a:pPr>
            <a:r>
              <a:rPr lang="en-US" sz="750" i="1" dirty="0">
                <a:solidFill>
                  <a:srgbClr val="C9A84C"/>
                </a:solidFill>
                <a:latin typeface="Calibri" pitchFamily="34" charset="0"/>
                <a:ea typeface="Calibri" pitchFamily="34" charset="-122"/>
                <a:cs typeface="Calibri" pitchFamily="34" charset="-120"/>
              </a:rPr>
              <a:t>★  Rolling Racks Provided — Designers supply own hangers     **Unless specifically excluded by mutual agreement     **Getty is not always guaranteed</a:t>
            </a:r>
            <a:endParaRPr lang="en-US" sz="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5F2"/>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D1B3E"/>
          </a:solidFill>
          <a:ln w="12700">
            <a:solidFill>
              <a:srgbClr val="0D1B3E"/>
            </a:solidFill>
            <a:prstDash val="solid"/>
          </a:ln>
        </p:spPr>
        <p:txBody>
          <a:bodyPr/>
          <a:lstStyle/>
          <a:p>
            <a:endParaRPr lang="en-JP"/>
          </a:p>
        </p:txBody>
      </p:sp>
      <p:sp>
        <p:nvSpPr>
          <p:cNvPr id="3" name="Shape 1"/>
          <p:cNvSpPr/>
          <p:nvPr/>
        </p:nvSpPr>
        <p:spPr>
          <a:xfrm>
            <a:off x="0" y="0"/>
            <a:ext cx="292608" cy="1005840"/>
          </a:xfrm>
          <a:prstGeom prst="rect">
            <a:avLst/>
          </a:prstGeom>
          <a:solidFill>
            <a:srgbClr val="CC2936"/>
          </a:solidFill>
          <a:ln w="12700">
            <a:solidFill>
              <a:srgbClr val="CC2936"/>
            </a:solidFill>
            <a:prstDash val="solid"/>
          </a:ln>
        </p:spPr>
        <p:txBody>
          <a:bodyPr/>
          <a:lstStyle/>
          <a:p>
            <a:endParaRPr lang="en-JP"/>
          </a:p>
        </p:txBody>
      </p:sp>
      <p:sp>
        <p:nvSpPr>
          <p:cNvPr id="4" name="Shape 2"/>
          <p:cNvSpPr/>
          <p:nvPr/>
        </p:nvSpPr>
        <p:spPr>
          <a:xfrm>
            <a:off x="0" y="1005840"/>
            <a:ext cx="9144000" cy="64008"/>
          </a:xfrm>
          <a:prstGeom prst="rect">
            <a:avLst/>
          </a:prstGeom>
          <a:solidFill>
            <a:srgbClr val="C9A84C"/>
          </a:solidFill>
          <a:ln w="12700">
            <a:solidFill>
              <a:srgbClr val="C9A84C"/>
            </a:solidFill>
            <a:prstDash val="solid"/>
          </a:ln>
        </p:spPr>
        <p:txBody>
          <a:bodyPr/>
          <a:lstStyle/>
          <a:p>
            <a:endParaRPr lang="en-JP"/>
          </a:p>
        </p:txBody>
      </p:sp>
      <p:sp>
        <p:nvSpPr>
          <p:cNvPr id="5" name="Text 3"/>
          <p:cNvSpPr/>
          <p:nvPr/>
        </p:nvSpPr>
        <p:spPr>
          <a:xfrm>
            <a:off x="457200" y="109728"/>
            <a:ext cx="45720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PREMIER VENUES</a:t>
            </a:r>
            <a:endParaRPr lang="en-US" sz="900" dirty="0"/>
          </a:p>
        </p:txBody>
      </p:sp>
      <p:sp>
        <p:nvSpPr>
          <p:cNvPr id="6" name="Text 4"/>
          <p:cNvSpPr/>
          <p:nvPr/>
        </p:nvSpPr>
        <p:spPr>
          <a:xfrm>
            <a:off x="457200" y="365760"/>
            <a:ext cx="8229600" cy="566928"/>
          </a:xfrm>
          <a:prstGeom prst="rect">
            <a:avLst/>
          </a:prstGeom>
          <a:noFill/>
          <a:ln/>
        </p:spPr>
        <p:txBody>
          <a:bodyPr wrap="square" lIns="0" tIns="0" rIns="0" bIns="0"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World-Class Spaces for World-Class Fashion</a:t>
            </a:r>
            <a:endParaRPr lang="en-US" sz="2800" dirty="0"/>
          </a:p>
        </p:txBody>
      </p:sp>
      <p:sp>
        <p:nvSpPr>
          <p:cNvPr id="7" name="Shape 5"/>
          <p:cNvSpPr/>
          <p:nvPr/>
        </p:nvSpPr>
        <p:spPr>
          <a:xfrm>
            <a:off x="274320" y="1170432"/>
            <a:ext cx="2011680" cy="3858768"/>
          </a:xfrm>
          <a:prstGeom prst="rect">
            <a:avLst/>
          </a:prstGeom>
          <a:solidFill>
            <a:srgbClr val="0D1B3E"/>
          </a:solidFill>
          <a:ln w="12700">
            <a:solidFill>
              <a:srgbClr val="0D1B3E"/>
            </a:solidFill>
            <a:prstDash val="solid"/>
          </a:ln>
        </p:spPr>
        <p:txBody>
          <a:bodyPr/>
          <a:lstStyle/>
          <a:p>
            <a:endParaRPr lang="en-JP"/>
          </a:p>
        </p:txBody>
      </p:sp>
      <p:sp>
        <p:nvSpPr>
          <p:cNvPr id="8" name="Shape 6"/>
          <p:cNvSpPr/>
          <p:nvPr/>
        </p:nvSpPr>
        <p:spPr>
          <a:xfrm>
            <a:off x="274320" y="1170432"/>
            <a:ext cx="2011680" cy="73152"/>
          </a:xfrm>
          <a:prstGeom prst="rect">
            <a:avLst/>
          </a:prstGeom>
          <a:solidFill>
            <a:srgbClr val="1C3A6E"/>
          </a:solidFill>
          <a:ln w="12700">
            <a:solidFill>
              <a:srgbClr val="1C3A6E"/>
            </a:solidFill>
            <a:prstDash val="solid"/>
          </a:ln>
        </p:spPr>
        <p:txBody>
          <a:bodyPr/>
          <a:lstStyle/>
          <a:p>
            <a:endParaRPr lang="en-JP"/>
          </a:p>
        </p:txBody>
      </p:sp>
      <p:sp>
        <p:nvSpPr>
          <p:cNvPr id="9" name="Text 7"/>
          <p:cNvSpPr/>
          <p:nvPr/>
        </p:nvSpPr>
        <p:spPr>
          <a:xfrm>
            <a:off x="320040" y="1234440"/>
            <a:ext cx="1920240" cy="228600"/>
          </a:xfrm>
          <a:prstGeom prst="rect">
            <a:avLst/>
          </a:prstGeom>
          <a:noFill/>
          <a:ln/>
        </p:spPr>
        <p:txBody>
          <a:bodyPr wrap="square" lIns="0" tIns="0" rIns="0" bIns="0" rtlCol="0" anchor="ctr"/>
          <a:lstStyle/>
          <a:p>
            <a:pPr marL="0" indent="0" algn="ctr">
              <a:buNone/>
            </a:pPr>
            <a:endParaRPr lang="en-US" sz="900" dirty="0"/>
          </a:p>
        </p:txBody>
      </p:sp>
      <p:sp>
        <p:nvSpPr>
          <p:cNvPr id="10" name="Text 8"/>
          <p:cNvSpPr/>
          <p:nvPr/>
        </p:nvSpPr>
        <p:spPr>
          <a:xfrm>
            <a:off x="365760" y="1463040"/>
            <a:ext cx="182880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New York</a:t>
            </a:r>
            <a:endParaRPr lang="en-US" sz="1600" dirty="0"/>
          </a:p>
        </p:txBody>
      </p:sp>
      <p:sp>
        <p:nvSpPr>
          <p:cNvPr id="11" name="Shape 9"/>
          <p:cNvSpPr/>
          <p:nvPr/>
        </p:nvSpPr>
        <p:spPr>
          <a:xfrm>
            <a:off x="502920" y="1901952"/>
            <a:ext cx="1554480" cy="36576"/>
          </a:xfrm>
          <a:prstGeom prst="rect">
            <a:avLst/>
          </a:prstGeom>
          <a:solidFill>
            <a:srgbClr val="C9A84C">
              <a:alpha val="60000"/>
            </a:srgbClr>
          </a:solidFill>
          <a:ln w="12700">
            <a:solidFill>
              <a:srgbClr val="C9A84C">
                <a:alpha val="60000"/>
              </a:srgbClr>
            </a:solidFill>
            <a:prstDash val="solid"/>
          </a:ln>
        </p:spPr>
        <p:txBody>
          <a:bodyPr/>
          <a:lstStyle/>
          <a:p>
            <a:endParaRPr lang="en-JP"/>
          </a:p>
        </p:txBody>
      </p:sp>
      <p:sp>
        <p:nvSpPr>
          <p:cNvPr id="12" name="Shape 10"/>
          <p:cNvSpPr/>
          <p:nvPr/>
        </p:nvSpPr>
        <p:spPr>
          <a:xfrm>
            <a:off x="411480" y="2029968"/>
            <a:ext cx="1737360" cy="694944"/>
          </a:xfrm>
          <a:prstGeom prst="rect">
            <a:avLst/>
          </a:prstGeom>
          <a:solidFill>
            <a:srgbClr val="142044"/>
          </a:solidFill>
          <a:ln w="12700">
            <a:solidFill>
              <a:srgbClr val="1A2A5E"/>
            </a:solidFill>
            <a:prstDash val="solid"/>
          </a:ln>
        </p:spPr>
        <p:txBody>
          <a:bodyPr/>
          <a:lstStyle/>
          <a:p>
            <a:endParaRPr lang="en-JP"/>
          </a:p>
        </p:txBody>
      </p:sp>
      <p:sp>
        <p:nvSpPr>
          <p:cNvPr id="13" name="Text 11"/>
          <p:cNvSpPr/>
          <p:nvPr/>
        </p:nvSpPr>
        <p:spPr>
          <a:xfrm>
            <a:off x="475488" y="2121408"/>
            <a:ext cx="1554480" cy="512064"/>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Gotham Hall NYC</a:t>
            </a:r>
            <a:endParaRPr lang="en-US" sz="1000" dirty="0"/>
          </a:p>
        </p:txBody>
      </p:sp>
      <p:sp>
        <p:nvSpPr>
          <p:cNvPr id="14" name="Shape 12"/>
          <p:cNvSpPr/>
          <p:nvPr/>
        </p:nvSpPr>
        <p:spPr>
          <a:xfrm>
            <a:off x="411480" y="2834640"/>
            <a:ext cx="1737360" cy="694944"/>
          </a:xfrm>
          <a:prstGeom prst="rect">
            <a:avLst/>
          </a:prstGeom>
          <a:solidFill>
            <a:srgbClr val="142044"/>
          </a:solidFill>
          <a:ln w="12700">
            <a:solidFill>
              <a:srgbClr val="1A2A5E"/>
            </a:solidFill>
            <a:prstDash val="solid"/>
          </a:ln>
        </p:spPr>
        <p:txBody>
          <a:bodyPr/>
          <a:lstStyle/>
          <a:p>
            <a:endParaRPr lang="en-JP"/>
          </a:p>
        </p:txBody>
      </p:sp>
      <p:sp>
        <p:nvSpPr>
          <p:cNvPr id="15" name="Text 13"/>
          <p:cNvSpPr/>
          <p:nvPr/>
        </p:nvSpPr>
        <p:spPr>
          <a:xfrm>
            <a:off x="475488" y="2926080"/>
            <a:ext cx="1554480" cy="512064"/>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Hard Rock NYC</a:t>
            </a:r>
            <a:endParaRPr lang="en-US" sz="1000" dirty="0"/>
          </a:p>
        </p:txBody>
      </p:sp>
      <p:sp>
        <p:nvSpPr>
          <p:cNvPr id="16" name="Shape 14"/>
          <p:cNvSpPr/>
          <p:nvPr/>
        </p:nvSpPr>
        <p:spPr>
          <a:xfrm>
            <a:off x="411480" y="3639312"/>
            <a:ext cx="1737360" cy="694944"/>
          </a:xfrm>
          <a:prstGeom prst="rect">
            <a:avLst/>
          </a:prstGeom>
          <a:solidFill>
            <a:srgbClr val="142044"/>
          </a:solidFill>
          <a:ln w="12700">
            <a:solidFill>
              <a:srgbClr val="1A2A5E"/>
            </a:solidFill>
            <a:prstDash val="solid"/>
          </a:ln>
        </p:spPr>
        <p:txBody>
          <a:bodyPr/>
          <a:lstStyle/>
          <a:p>
            <a:endParaRPr lang="en-JP"/>
          </a:p>
        </p:txBody>
      </p:sp>
      <p:sp>
        <p:nvSpPr>
          <p:cNvPr id="17" name="Text 15"/>
          <p:cNvSpPr/>
          <p:nvPr/>
        </p:nvSpPr>
        <p:spPr>
          <a:xfrm>
            <a:off x="475488" y="3730752"/>
            <a:ext cx="1554480" cy="512064"/>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Edison Ballroom NYC</a:t>
            </a:r>
            <a:endParaRPr lang="en-US" sz="1000" dirty="0"/>
          </a:p>
        </p:txBody>
      </p:sp>
      <p:sp>
        <p:nvSpPr>
          <p:cNvPr id="18" name="Shape 16"/>
          <p:cNvSpPr/>
          <p:nvPr/>
        </p:nvSpPr>
        <p:spPr>
          <a:xfrm>
            <a:off x="2450592" y="1170432"/>
            <a:ext cx="2011680" cy="3858768"/>
          </a:xfrm>
          <a:prstGeom prst="rect">
            <a:avLst/>
          </a:prstGeom>
          <a:solidFill>
            <a:srgbClr val="0D1B3E"/>
          </a:solidFill>
          <a:ln w="12700">
            <a:solidFill>
              <a:srgbClr val="0D1B3E"/>
            </a:solidFill>
            <a:prstDash val="solid"/>
          </a:ln>
        </p:spPr>
        <p:txBody>
          <a:bodyPr/>
          <a:lstStyle/>
          <a:p>
            <a:endParaRPr lang="en-JP"/>
          </a:p>
        </p:txBody>
      </p:sp>
      <p:sp>
        <p:nvSpPr>
          <p:cNvPr id="19" name="Shape 17"/>
          <p:cNvSpPr/>
          <p:nvPr/>
        </p:nvSpPr>
        <p:spPr>
          <a:xfrm>
            <a:off x="2450592" y="1170432"/>
            <a:ext cx="2011680" cy="73152"/>
          </a:xfrm>
          <a:prstGeom prst="rect">
            <a:avLst/>
          </a:prstGeom>
          <a:solidFill>
            <a:srgbClr val="1E6B3A"/>
          </a:solidFill>
          <a:ln w="12700">
            <a:solidFill>
              <a:srgbClr val="1E6B3A"/>
            </a:solidFill>
            <a:prstDash val="solid"/>
          </a:ln>
        </p:spPr>
        <p:txBody>
          <a:bodyPr/>
          <a:lstStyle/>
          <a:p>
            <a:endParaRPr lang="en-JP"/>
          </a:p>
        </p:txBody>
      </p:sp>
      <p:sp>
        <p:nvSpPr>
          <p:cNvPr id="20" name="Text 18"/>
          <p:cNvSpPr/>
          <p:nvPr/>
        </p:nvSpPr>
        <p:spPr>
          <a:xfrm>
            <a:off x="2496312" y="1234440"/>
            <a:ext cx="1920240" cy="228600"/>
          </a:xfrm>
          <a:prstGeom prst="rect">
            <a:avLst/>
          </a:prstGeom>
          <a:noFill/>
          <a:ln/>
        </p:spPr>
        <p:txBody>
          <a:bodyPr wrap="square" lIns="0" tIns="0" rIns="0" bIns="0" rtlCol="0" anchor="ctr"/>
          <a:lstStyle/>
          <a:p>
            <a:pPr marL="0" indent="0" algn="ctr">
              <a:buNone/>
            </a:pPr>
            <a:endParaRPr lang="en-US" sz="900" dirty="0"/>
          </a:p>
        </p:txBody>
      </p:sp>
      <p:sp>
        <p:nvSpPr>
          <p:cNvPr id="21" name="Text 19"/>
          <p:cNvSpPr/>
          <p:nvPr/>
        </p:nvSpPr>
        <p:spPr>
          <a:xfrm>
            <a:off x="2542032" y="1463040"/>
            <a:ext cx="182880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Paris</a:t>
            </a:r>
            <a:endParaRPr lang="en-US" sz="1600" dirty="0"/>
          </a:p>
        </p:txBody>
      </p:sp>
      <p:sp>
        <p:nvSpPr>
          <p:cNvPr id="22" name="Shape 20"/>
          <p:cNvSpPr/>
          <p:nvPr/>
        </p:nvSpPr>
        <p:spPr>
          <a:xfrm>
            <a:off x="2679192" y="1901952"/>
            <a:ext cx="1554480" cy="36576"/>
          </a:xfrm>
          <a:prstGeom prst="rect">
            <a:avLst/>
          </a:prstGeom>
          <a:solidFill>
            <a:srgbClr val="C9A84C">
              <a:alpha val="60000"/>
            </a:srgbClr>
          </a:solidFill>
          <a:ln w="12700">
            <a:solidFill>
              <a:srgbClr val="C9A84C">
                <a:alpha val="60000"/>
              </a:srgbClr>
            </a:solidFill>
            <a:prstDash val="solid"/>
          </a:ln>
        </p:spPr>
        <p:txBody>
          <a:bodyPr/>
          <a:lstStyle/>
          <a:p>
            <a:endParaRPr lang="en-JP"/>
          </a:p>
        </p:txBody>
      </p:sp>
      <p:sp>
        <p:nvSpPr>
          <p:cNvPr id="23" name="Shape 21"/>
          <p:cNvSpPr/>
          <p:nvPr/>
        </p:nvSpPr>
        <p:spPr>
          <a:xfrm>
            <a:off x="2587752" y="2029968"/>
            <a:ext cx="1737360" cy="694944"/>
          </a:xfrm>
          <a:prstGeom prst="rect">
            <a:avLst/>
          </a:prstGeom>
          <a:solidFill>
            <a:srgbClr val="142044"/>
          </a:solidFill>
          <a:ln w="12700">
            <a:solidFill>
              <a:srgbClr val="1A2A5E"/>
            </a:solidFill>
            <a:prstDash val="solid"/>
          </a:ln>
        </p:spPr>
        <p:txBody>
          <a:bodyPr/>
          <a:lstStyle/>
          <a:p>
            <a:endParaRPr lang="en-JP"/>
          </a:p>
        </p:txBody>
      </p:sp>
      <p:sp>
        <p:nvSpPr>
          <p:cNvPr id="24" name="Text 22"/>
          <p:cNvSpPr/>
          <p:nvPr/>
        </p:nvSpPr>
        <p:spPr>
          <a:xfrm>
            <a:off x="2651760" y="2121408"/>
            <a:ext cx="1554480" cy="512064"/>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Hôtel Plaza Athénée</a:t>
            </a:r>
            <a:endParaRPr lang="en-US" sz="1000" dirty="0"/>
          </a:p>
        </p:txBody>
      </p:sp>
      <p:sp>
        <p:nvSpPr>
          <p:cNvPr id="25" name="Shape 23"/>
          <p:cNvSpPr/>
          <p:nvPr/>
        </p:nvSpPr>
        <p:spPr>
          <a:xfrm>
            <a:off x="2587752" y="2834640"/>
            <a:ext cx="1737360" cy="694944"/>
          </a:xfrm>
          <a:prstGeom prst="rect">
            <a:avLst/>
          </a:prstGeom>
          <a:solidFill>
            <a:srgbClr val="142044"/>
          </a:solidFill>
          <a:ln w="12700">
            <a:solidFill>
              <a:srgbClr val="1A2A5E"/>
            </a:solidFill>
            <a:prstDash val="solid"/>
          </a:ln>
        </p:spPr>
        <p:txBody>
          <a:bodyPr/>
          <a:lstStyle/>
          <a:p>
            <a:endParaRPr lang="en-JP"/>
          </a:p>
        </p:txBody>
      </p:sp>
      <p:sp>
        <p:nvSpPr>
          <p:cNvPr id="26" name="Text 24"/>
          <p:cNvSpPr/>
          <p:nvPr/>
        </p:nvSpPr>
        <p:spPr>
          <a:xfrm>
            <a:off x="2651760" y="2926080"/>
            <a:ext cx="1554480" cy="512064"/>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The American Cathedral</a:t>
            </a:r>
            <a:endParaRPr lang="en-US" sz="1000" dirty="0"/>
          </a:p>
        </p:txBody>
      </p:sp>
      <p:sp>
        <p:nvSpPr>
          <p:cNvPr id="27" name="Shape 25"/>
          <p:cNvSpPr/>
          <p:nvPr/>
        </p:nvSpPr>
        <p:spPr>
          <a:xfrm>
            <a:off x="4626864" y="1170432"/>
            <a:ext cx="2011680" cy="3858768"/>
          </a:xfrm>
          <a:prstGeom prst="rect">
            <a:avLst/>
          </a:prstGeom>
          <a:solidFill>
            <a:srgbClr val="0D1B3E"/>
          </a:solidFill>
          <a:ln w="12700">
            <a:solidFill>
              <a:srgbClr val="0D1B3E"/>
            </a:solidFill>
            <a:prstDash val="solid"/>
          </a:ln>
        </p:spPr>
        <p:txBody>
          <a:bodyPr/>
          <a:lstStyle/>
          <a:p>
            <a:endParaRPr lang="en-JP"/>
          </a:p>
        </p:txBody>
      </p:sp>
      <p:sp>
        <p:nvSpPr>
          <p:cNvPr id="28" name="Shape 26"/>
          <p:cNvSpPr/>
          <p:nvPr/>
        </p:nvSpPr>
        <p:spPr>
          <a:xfrm>
            <a:off x="4626864" y="1170432"/>
            <a:ext cx="2011680" cy="73152"/>
          </a:xfrm>
          <a:prstGeom prst="rect">
            <a:avLst/>
          </a:prstGeom>
          <a:solidFill>
            <a:srgbClr val="4A2B8C"/>
          </a:solidFill>
          <a:ln w="12700">
            <a:solidFill>
              <a:srgbClr val="4A2B8C"/>
            </a:solidFill>
            <a:prstDash val="solid"/>
          </a:ln>
        </p:spPr>
        <p:txBody>
          <a:bodyPr/>
          <a:lstStyle/>
          <a:p>
            <a:endParaRPr lang="en-JP"/>
          </a:p>
        </p:txBody>
      </p:sp>
      <p:sp>
        <p:nvSpPr>
          <p:cNvPr id="29" name="Text 27"/>
          <p:cNvSpPr/>
          <p:nvPr/>
        </p:nvSpPr>
        <p:spPr>
          <a:xfrm>
            <a:off x="4672584" y="1234440"/>
            <a:ext cx="1920240" cy="228600"/>
          </a:xfrm>
          <a:prstGeom prst="rect">
            <a:avLst/>
          </a:prstGeom>
          <a:noFill/>
          <a:ln/>
        </p:spPr>
        <p:txBody>
          <a:bodyPr wrap="square" lIns="0" tIns="0" rIns="0" bIns="0" rtlCol="0" anchor="ctr"/>
          <a:lstStyle/>
          <a:p>
            <a:pPr marL="0" indent="0" algn="ctr">
              <a:buNone/>
            </a:pPr>
            <a:endParaRPr lang="en-US" sz="900" dirty="0"/>
          </a:p>
        </p:txBody>
      </p:sp>
      <p:sp>
        <p:nvSpPr>
          <p:cNvPr id="30" name="Text 28"/>
          <p:cNvSpPr/>
          <p:nvPr/>
        </p:nvSpPr>
        <p:spPr>
          <a:xfrm>
            <a:off x="4718304" y="1463040"/>
            <a:ext cx="182880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Milan</a:t>
            </a:r>
            <a:endParaRPr lang="en-US" sz="1600" dirty="0"/>
          </a:p>
        </p:txBody>
      </p:sp>
      <p:sp>
        <p:nvSpPr>
          <p:cNvPr id="31" name="Shape 29"/>
          <p:cNvSpPr/>
          <p:nvPr/>
        </p:nvSpPr>
        <p:spPr>
          <a:xfrm>
            <a:off x="4855464" y="1901952"/>
            <a:ext cx="1554480" cy="36576"/>
          </a:xfrm>
          <a:prstGeom prst="rect">
            <a:avLst/>
          </a:prstGeom>
          <a:solidFill>
            <a:srgbClr val="C9A84C">
              <a:alpha val="60000"/>
            </a:srgbClr>
          </a:solidFill>
          <a:ln w="12700">
            <a:solidFill>
              <a:srgbClr val="C9A84C">
                <a:alpha val="60000"/>
              </a:srgbClr>
            </a:solidFill>
            <a:prstDash val="solid"/>
          </a:ln>
        </p:spPr>
        <p:txBody>
          <a:bodyPr/>
          <a:lstStyle/>
          <a:p>
            <a:endParaRPr lang="en-JP"/>
          </a:p>
        </p:txBody>
      </p:sp>
      <p:sp>
        <p:nvSpPr>
          <p:cNvPr id="32" name="Shape 30"/>
          <p:cNvSpPr/>
          <p:nvPr/>
        </p:nvSpPr>
        <p:spPr>
          <a:xfrm>
            <a:off x="4764024" y="2029968"/>
            <a:ext cx="1737360" cy="694944"/>
          </a:xfrm>
          <a:prstGeom prst="rect">
            <a:avLst/>
          </a:prstGeom>
          <a:solidFill>
            <a:srgbClr val="142044"/>
          </a:solidFill>
          <a:ln w="12700">
            <a:solidFill>
              <a:srgbClr val="1A2A5E"/>
            </a:solidFill>
            <a:prstDash val="solid"/>
          </a:ln>
        </p:spPr>
        <p:txBody>
          <a:bodyPr/>
          <a:lstStyle/>
          <a:p>
            <a:endParaRPr lang="en-JP"/>
          </a:p>
        </p:txBody>
      </p:sp>
      <p:sp>
        <p:nvSpPr>
          <p:cNvPr id="33" name="Text 31"/>
          <p:cNvSpPr/>
          <p:nvPr/>
        </p:nvSpPr>
        <p:spPr>
          <a:xfrm>
            <a:off x="4828032" y="2121408"/>
            <a:ext cx="1554480" cy="512064"/>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Chiostri di San Barnaba</a:t>
            </a:r>
            <a:endParaRPr lang="en-US" sz="1000" dirty="0"/>
          </a:p>
        </p:txBody>
      </p:sp>
      <p:sp>
        <p:nvSpPr>
          <p:cNvPr id="34" name="Shape 32"/>
          <p:cNvSpPr/>
          <p:nvPr/>
        </p:nvSpPr>
        <p:spPr>
          <a:xfrm>
            <a:off x="4764024" y="2834640"/>
            <a:ext cx="1737360" cy="694944"/>
          </a:xfrm>
          <a:prstGeom prst="rect">
            <a:avLst/>
          </a:prstGeom>
          <a:solidFill>
            <a:srgbClr val="142044"/>
          </a:solidFill>
          <a:ln w="12700">
            <a:solidFill>
              <a:srgbClr val="1A2A5E"/>
            </a:solidFill>
            <a:prstDash val="solid"/>
          </a:ln>
        </p:spPr>
        <p:txBody>
          <a:bodyPr/>
          <a:lstStyle/>
          <a:p>
            <a:endParaRPr lang="en-JP"/>
          </a:p>
        </p:txBody>
      </p:sp>
      <p:sp>
        <p:nvSpPr>
          <p:cNvPr id="35" name="Text 33"/>
          <p:cNvSpPr/>
          <p:nvPr/>
        </p:nvSpPr>
        <p:spPr>
          <a:xfrm>
            <a:off x="4828032" y="2926080"/>
            <a:ext cx="1554480" cy="512064"/>
          </a:xfrm>
          <a:prstGeom prst="rect">
            <a:avLst/>
          </a:prstGeom>
          <a:noFill/>
          <a:ln/>
        </p:spPr>
        <p:txBody>
          <a:bodyPr wrap="square" lIns="0" tIns="0" rIns="0" bIns="0" rtlCol="0" anchor="ctr"/>
          <a:lstStyle/>
          <a:p>
            <a:pPr marL="0" indent="0" algn="ctr">
              <a:buNone/>
            </a:pPr>
            <a:r>
              <a:rPr lang="en-US" sz="1000" b="1" dirty="0">
                <a:solidFill>
                  <a:srgbClr val="FFFFFF"/>
                </a:solidFill>
                <a:latin typeface="Georgia" pitchFamily="34" charset="0"/>
                <a:ea typeface="Georgia" pitchFamily="34" charset="-122"/>
                <a:cs typeface="Georgia" pitchFamily="34" charset="-120"/>
              </a:rPr>
              <a:t>Milan Fashion District</a:t>
            </a:r>
            <a:endParaRPr lang="en-US" sz="1000" dirty="0"/>
          </a:p>
        </p:txBody>
      </p:sp>
      <p:sp>
        <p:nvSpPr>
          <p:cNvPr id="36" name="Shape 34"/>
          <p:cNvSpPr/>
          <p:nvPr/>
        </p:nvSpPr>
        <p:spPr>
          <a:xfrm>
            <a:off x="6803136" y="1170432"/>
            <a:ext cx="2011680" cy="3858768"/>
          </a:xfrm>
          <a:prstGeom prst="rect">
            <a:avLst/>
          </a:prstGeom>
          <a:solidFill>
            <a:srgbClr val="CC2936"/>
          </a:solidFill>
          <a:ln w="12700">
            <a:solidFill>
              <a:srgbClr val="CC2936"/>
            </a:solidFill>
            <a:prstDash val="solid"/>
          </a:ln>
          <a:effectLst>
            <a:outerShdw blurRad="101600" dist="38100" dir="8100000" algn="bl" rotWithShape="0">
              <a:srgbClr val="000000">
                <a:alpha val="18000"/>
              </a:srgbClr>
            </a:outerShdw>
          </a:effectLst>
        </p:spPr>
        <p:txBody>
          <a:bodyPr/>
          <a:lstStyle/>
          <a:p>
            <a:endParaRPr lang="en-JP"/>
          </a:p>
        </p:txBody>
      </p:sp>
      <p:sp>
        <p:nvSpPr>
          <p:cNvPr id="37" name="Shape 35"/>
          <p:cNvSpPr/>
          <p:nvPr/>
        </p:nvSpPr>
        <p:spPr>
          <a:xfrm>
            <a:off x="6803136" y="1170432"/>
            <a:ext cx="2011680" cy="73152"/>
          </a:xfrm>
          <a:prstGeom prst="rect">
            <a:avLst/>
          </a:prstGeom>
          <a:solidFill>
            <a:srgbClr val="CC2936"/>
          </a:solidFill>
          <a:ln w="12700">
            <a:solidFill>
              <a:srgbClr val="CC2936"/>
            </a:solidFill>
            <a:prstDash val="solid"/>
          </a:ln>
        </p:spPr>
        <p:txBody>
          <a:bodyPr/>
          <a:lstStyle/>
          <a:p>
            <a:endParaRPr lang="en-JP"/>
          </a:p>
        </p:txBody>
      </p:sp>
      <p:sp>
        <p:nvSpPr>
          <p:cNvPr id="38" name="Text 36"/>
          <p:cNvSpPr/>
          <p:nvPr/>
        </p:nvSpPr>
        <p:spPr>
          <a:xfrm>
            <a:off x="6848856" y="1234440"/>
            <a:ext cx="192024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TOKYO 2026</a:t>
            </a:r>
            <a:endParaRPr lang="en-US" sz="900" dirty="0"/>
          </a:p>
        </p:txBody>
      </p:sp>
      <p:sp>
        <p:nvSpPr>
          <p:cNvPr id="39" name="Text 37"/>
          <p:cNvSpPr/>
          <p:nvPr/>
        </p:nvSpPr>
        <p:spPr>
          <a:xfrm>
            <a:off x="6894576" y="1463040"/>
            <a:ext cx="182880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Tokyo ★ 2026</a:t>
            </a:r>
            <a:endParaRPr lang="en-US" sz="1600" dirty="0"/>
          </a:p>
        </p:txBody>
      </p:sp>
      <p:sp>
        <p:nvSpPr>
          <p:cNvPr id="40" name="Shape 38"/>
          <p:cNvSpPr/>
          <p:nvPr/>
        </p:nvSpPr>
        <p:spPr>
          <a:xfrm>
            <a:off x="7031736" y="1901952"/>
            <a:ext cx="1554480" cy="36576"/>
          </a:xfrm>
          <a:prstGeom prst="rect">
            <a:avLst/>
          </a:prstGeom>
          <a:solidFill>
            <a:srgbClr val="C9A84C">
              <a:alpha val="60000"/>
            </a:srgbClr>
          </a:solidFill>
          <a:ln w="12700">
            <a:solidFill>
              <a:srgbClr val="C9A84C">
                <a:alpha val="60000"/>
              </a:srgbClr>
            </a:solidFill>
            <a:prstDash val="solid"/>
          </a:ln>
        </p:spPr>
        <p:txBody>
          <a:bodyPr/>
          <a:lstStyle/>
          <a:p>
            <a:endParaRPr lang="en-JP"/>
          </a:p>
        </p:txBody>
      </p:sp>
      <p:sp>
        <p:nvSpPr>
          <p:cNvPr id="41" name="Shape 39"/>
          <p:cNvSpPr/>
          <p:nvPr/>
        </p:nvSpPr>
        <p:spPr>
          <a:xfrm>
            <a:off x="6940296" y="2029968"/>
            <a:ext cx="1737360" cy="694944"/>
          </a:xfrm>
          <a:prstGeom prst="rect">
            <a:avLst/>
          </a:prstGeom>
          <a:solidFill>
            <a:srgbClr val="142044"/>
          </a:solidFill>
          <a:ln w="12700">
            <a:solidFill>
              <a:srgbClr val="1A2A5E"/>
            </a:solidFill>
            <a:prstDash val="solid"/>
          </a:ln>
        </p:spPr>
        <p:txBody>
          <a:bodyPr/>
          <a:lstStyle/>
          <a:p>
            <a:endParaRPr lang="en-JP"/>
          </a:p>
        </p:txBody>
      </p:sp>
      <p:sp>
        <p:nvSpPr>
          <p:cNvPr id="42" name="Text 40"/>
          <p:cNvSpPr/>
          <p:nvPr/>
        </p:nvSpPr>
        <p:spPr>
          <a:xfrm>
            <a:off x="7004304" y="2121408"/>
            <a:ext cx="1554480" cy="512064"/>
          </a:xfrm>
          <a:prstGeom prst="rect">
            <a:avLst/>
          </a:prstGeom>
          <a:noFill/>
          <a:ln/>
        </p:spPr>
        <p:txBody>
          <a:bodyPr wrap="square" lIns="0" tIns="0" rIns="0" bIns="0" rtlCol="0" anchor="ctr"/>
          <a:lstStyle/>
          <a:p>
            <a:pPr marL="0" indent="0" algn="ctr">
              <a:buNone/>
            </a:pPr>
            <a:r>
              <a:rPr lang="en-US" sz="1000" b="1" dirty="0">
                <a:solidFill>
                  <a:srgbClr val="C9A84C"/>
                </a:solidFill>
                <a:latin typeface="Georgia" pitchFamily="34" charset="0"/>
                <a:ea typeface="Georgia" pitchFamily="34" charset="-122"/>
                <a:cs typeface="Georgia" pitchFamily="34" charset="-120"/>
              </a:rPr>
              <a:t>Chapel PrimaLuce</a:t>
            </a:r>
            <a:endParaRPr lang="en-US" sz="1000" dirty="0"/>
          </a:p>
        </p:txBody>
      </p:sp>
      <p:sp>
        <p:nvSpPr>
          <p:cNvPr id="43" name="Shape 41"/>
          <p:cNvSpPr/>
          <p:nvPr/>
        </p:nvSpPr>
        <p:spPr>
          <a:xfrm>
            <a:off x="6940296" y="2834640"/>
            <a:ext cx="1737360" cy="694944"/>
          </a:xfrm>
          <a:prstGeom prst="rect">
            <a:avLst/>
          </a:prstGeom>
          <a:solidFill>
            <a:srgbClr val="142044"/>
          </a:solidFill>
          <a:ln w="12700">
            <a:solidFill>
              <a:srgbClr val="1A2A5E"/>
            </a:solidFill>
            <a:prstDash val="solid"/>
          </a:ln>
        </p:spPr>
        <p:txBody>
          <a:bodyPr/>
          <a:lstStyle/>
          <a:p>
            <a:endParaRPr lang="en-JP"/>
          </a:p>
        </p:txBody>
      </p:sp>
      <p:sp>
        <p:nvSpPr>
          <p:cNvPr id="44" name="Text 42"/>
          <p:cNvSpPr/>
          <p:nvPr/>
        </p:nvSpPr>
        <p:spPr>
          <a:xfrm>
            <a:off x="7004304" y="2926080"/>
            <a:ext cx="1554480" cy="512064"/>
          </a:xfrm>
          <a:prstGeom prst="rect">
            <a:avLst/>
          </a:prstGeom>
          <a:noFill/>
          <a:ln/>
        </p:spPr>
        <p:txBody>
          <a:bodyPr wrap="square" lIns="0" tIns="0" rIns="0" bIns="0" rtlCol="0" anchor="ctr"/>
          <a:lstStyle/>
          <a:p>
            <a:pPr marL="0" indent="0" algn="ctr">
              <a:buNone/>
            </a:pPr>
            <a:r>
              <a:rPr lang="en-US" sz="1000" b="1" dirty="0">
                <a:solidFill>
                  <a:srgbClr val="C9A84C"/>
                </a:solidFill>
                <a:latin typeface="Georgia" pitchFamily="34" charset="0"/>
                <a:ea typeface="Georgia" pitchFamily="34" charset="-122"/>
                <a:cs typeface="Georgia" pitchFamily="34" charset="-120"/>
              </a:rPr>
              <a:t>Hilton Tokyo Bay</a:t>
            </a:r>
            <a:endParaRPr lang="en-US" sz="1000" dirty="0"/>
          </a:p>
        </p:txBody>
      </p:sp>
      <p:sp>
        <p:nvSpPr>
          <p:cNvPr id="45" name="Shape 43"/>
          <p:cNvSpPr/>
          <p:nvPr/>
        </p:nvSpPr>
        <p:spPr>
          <a:xfrm>
            <a:off x="6940296" y="3639312"/>
            <a:ext cx="1737360" cy="694944"/>
          </a:xfrm>
          <a:prstGeom prst="rect">
            <a:avLst/>
          </a:prstGeom>
          <a:solidFill>
            <a:srgbClr val="142044"/>
          </a:solidFill>
          <a:ln w="12700">
            <a:solidFill>
              <a:srgbClr val="1A2A5E"/>
            </a:solidFill>
            <a:prstDash val="solid"/>
          </a:ln>
        </p:spPr>
        <p:txBody>
          <a:bodyPr/>
          <a:lstStyle/>
          <a:p>
            <a:endParaRPr lang="en-JP"/>
          </a:p>
        </p:txBody>
      </p:sp>
      <p:sp>
        <p:nvSpPr>
          <p:cNvPr id="46" name="Text 44"/>
          <p:cNvSpPr/>
          <p:nvPr/>
        </p:nvSpPr>
        <p:spPr>
          <a:xfrm>
            <a:off x="7004304" y="3730752"/>
            <a:ext cx="1554480" cy="512064"/>
          </a:xfrm>
          <a:prstGeom prst="rect">
            <a:avLst/>
          </a:prstGeom>
          <a:noFill/>
          <a:ln/>
        </p:spPr>
        <p:txBody>
          <a:bodyPr wrap="square" lIns="0" tIns="0" rIns="0" bIns="0" rtlCol="0" anchor="ctr"/>
          <a:lstStyle/>
          <a:p>
            <a:pPr marL="0" indent="0" algn="ctr">
              <a:buNone/>
            </a:pPr>
            <a:r>
              <a:rPr lang="en-US" sz="1000" b="1" dirty="0">
                <a:solidFill>
                  <a:srgbClr val="C9A84C"/>
                </a:solidFill>
                <a:latin typeface="Georgia" pitchFamily="34" charset="0"/>
                <a:ea typeface="Georgia" pitchFamily="34" charset="-122"/>
                <a:cs typeface="Georgia" pitchFamily="34" charset="-120"/>
              </a:rPr>
              <a:t>Official Disney Resort Hotel</a:t>
            </a:r>
            <a:endParaRPr lang="en-US" sz="1000" dirty="0"/>
          </a:p>
        </p:txBody>
      </p:sp>
      <p:sp>
        <p:nvSpPr>
          <p:cNvPr id="47" name="Shape 45"/>
          <p:cNvSpPr/>
          <p:nvPr/>
        </p:nvSpPr>
        <p:spPr>
          <a:xfrm>
            <a:off x="274320" y="4846320"/>
            <a:ext cx="8595360" cy="201168"/>
          </a:xfrm>
          <a:prstGeom prst="rect">
            <a:avLst/>
          </a:prstGeom>
          <a:solidFill>
            <a:srgbClr val="142044"/>
          </a:solidFill>
          <a:ln w="10160">
            <a:solidFill>
              <a:srgbClr val="C9A84C"/>
            </a:solidFill>
            <a:prstDash val="solid"/>
          </a:ln>
        </p:spPr>
        <p:txBody>
          <a:bodyPr/>
          <a:lstStyle/>
          <a:p>
            <a:endParaRPr lang="en-JP"/>
          </a:p>
        </p:txBody>
      </p:sp>
      <p:sp>
        <p:nvSpPr>
          <p:cNvPr id="48" name="Text 46"/>
          <p:cNvSpPr/>
          <p:nvPr/>
        </p:nvSpPr>
        <p:spPr>
          <a:xfrm>
            <a:off x="411480" y="4864608"/>
            <a:ext cx="8321040" cy="164592"/>
          </a:xfrm>
          <a:prstGeom prst="rect">
            <a:avLst/>
          </a:prstGeom>
          <a:noFill/>
          <a:ln/>
        </p:spPr>
        <p:txBody>
          <a:bodyPr wrap="square" lIns="0" tIns="0" rIns="0" bIns="0" rtlCol="0" anchor="ctr"/>
          <a:lstStyle/>
          <a:p>
            <a:pPr marL="0" indent="0">
              <a:buNone/>
            </a:pPr>
            <a:r>
              <a:rPr lang="en-US" sz="800" b="1" dirty="0">
                <a:solidFill>
                  <a:srgbClr val="C9A84C"/>
                </a:solidFill>
                <a:latin typeface="Calibri" pitchFamily="34" charset="0"/>
                <a:ea typeface="Calibri" pitchFamily="34" charset="-122"/>
                <a:cs typeface="Calibri" pitchFamily="34" charset="-120"/>
              </a:rPr>
              <a:t>★  MODA IN TOKYO 2026 VENUE: Chapel PrimaLuce — Exclusive white-space runway at Hilton Tokyo Bay  •  18 June 2026</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70E22"/>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
          </a:xfrm>
          <a:prstGeom prst="rect">
            <a:avLst/>
          </a:prstGeom>
          <a:solidFill>
            <a:srgbClr val="C9A84C"/>
          </a:solidFill>
          <a:ln w="12700">
            <a:solidFill>
              <a:srgbClr val="C9A84C"/>
            </a:solidFill>
            <a:prstDash val="solid"/>
          </a:ln>
        </p:spPr>
        <p:txBody>
          <a:bodyPr/>
          <a:lstStyle/>
          <a:p>
            <a:endParaRPr lang="en-JP"/>
          </a:p>
        </p:txBody>
      </p:sp>
      <p:sp>
        <p:nvSpPr>
          <p:cNvPr id="3" name="Shape 1"/>
          <p:cNvSpPr/>
          <p:nvPr/>
        </p:nvSpPr>
        <p:spPr>
          <a:xfrm>
            <a:off x="0" y="5061204"/>
            <a:ext cx="9144000" cy="82296"/>
          </a:xfrm>
          <a:prstGeom prst="rect">
            <a:avLst/>
          </a:prstGeom>
          <a:solidFill>
            <a:srgbClr val="C9A84C"/>
          </a:solidFill>
          <a:ln w="12700">
            <a:solidFill>
              <a:srgbClr val="C9A84C"/>
            </a:solidFill>
            <a:prstDash val="solid"/>
          </a:ln>
        </p:spPr>
        <p:txBody>
          <a:bodyPr/>
          <a:lstStyle/>
          <a:p>
            <a:endParaRPr lang="en-JP"/>
          </a:p>
        </p:txBody>
      </p:sp>
      <p:sp>
        <p:nvSpPr>
          <p:cNvPr id="4" name="Shape 2"/>
          <p:cNvSpPr/>
          <p:nvPr/>
        </p:nvSpPr>
        <p:spPr>
          <a:xfrm>
            <a:off x="0" y="82296"/>
            <a:ext cx="292608" cy="4978908"/>
          </a:xfrm>
          <a:prstGeom prst="rect">
            <a:avLst/>
          </a:prstGeom>
          <a:solidFill>
            <a:srgbClr val="CC2936"/>
          </a:solidFill>
          <a:ln w="12700">
            <a:solidFill>
              <a:srgbClr val="CC2936"/>
            </a:solidFill>
            <a:prstDash val="solid"/>
          </a:ln>
        </p:spPr>
        <p:txBody>
          <a:bodyPr/>
          <a:lstStyle/>
          <a:p>
            <a:endParaRPr lang="en-JP"/>
          </a:p>
        </p:txBody>
      </p:sp>
      <p:sp>
        <p:nvSpPr>
          <p:cNvPr id="5" name="Text 3"/>
          <p:cNvSpPr/>
          <p:nvPr/>
        </p:nvSpPr>
        <p:spPr>
          <a:xfrm>
            <a:off x="457200" y="201168"/>
            <a:ext cx="4572000" cy="256032"/>
          </a:xfrm>
          <a:prstGeom prst="rect">
            <a:avLst/>
          </a:prstGeom>
          <a:noFill/>
          <a:ln/>
        </p:spPr>
        <p:txBody>
          <a:bodyPr wrap="square" lIns="0" tIns="0" rIns="0" bIns="0" rtlCol="0" anchor="ctr"/>
          <a:lstStyle/>
          <a:p>
            <a:pPr marL="0" indent="0">
              <a:buNone/>
            </a:pPr>
            <a:r>
              <a:rPr lang="en-US" sz="900" b="1" kern="0" spc="300" dirty="0">
                <a:solidFill>
                  <a:srgbClr val="CC2936"/>
                </a:solidFill>
                <a:latin typeface="Calibri" pitchFamily="34" charset="0"/>
                <a:ea typeface="Calibri" pitchFamily="34" charset="-122"/>
                <a:cs typeface="Calibri" pitchFamily="34" charset="-120"/>
              </a:rPr>
              <a:t>ACCOMMODATION</a:t>
            </a:r>
            <a:endParaRPr lang="en-US" sz="900" dirty="0"/>
          </a:p>
        </p:txBody>
      </p:sp>
      <p:sp>
        <p:nvSpPr>
          <p:cNvPr id="6" name="Text 4"/>
          <p:cNvSpPr/>
          <p:nvPr/>
        </p:nvSpPr>
        <p:spPr>
          <a:xfrm>
            <a:off x="457200" y="475488"/>
            <a:ext cx="8229600" cy="594360"/>
          </a:xfrm>
          <a:prstGeom prst="rect">
            <a:avLst/>
          </a:prstGeom>
          <a:noFill/>
          <a:ln/>
        </p:spPr>
        <p:txBody>
          <a:bodyPr wrap="square" lIns="0" tIns="0" rIns="0" bIns="0" rtlCol="0" anchor="ctr"/>
          <a:lstStyle/>
          <a:p>
            <a:pPr marL="0" indent="0">
              <a:buNone/>
            </a:pPr>
            <a:r>
              <a:rPr lang="en-US" sz="3800" b="1" dirty="0">
                <a:solidFill>
                  <a:srgbClr val="FFFFFF"/>
                </a:solidFill>
                <a:latin typeface="Georgia" pitchFamily="34" charset="0"/>
                <a:ea typeface="Georgia" pitchFamily="34" charset="-122"/>
                <a:cs typeface="Georgia" pitchFamily="34" charset="-120"/>
              </a:rPr>
              <a:t>Low Room Rates</a:t>
            </a:r>
            <a:endParaRPr lang="en-US" sz="3800" dirty="0"/>
          </a:p>
        </p:txBody>
      </p:sp>
      <p:sp>
        <p:nvSpPr>
          <p:cNvPr id="7" name="Shape 5"/>
          <p:cNvSpPr/>
          <p:nvPr/>
        </p:nvSpPr>
        <p:spPr>
          <a:xfrm>
            <a:off x="365760" y="1170432"/>
            <a:ext cx="4572000" cy="530352"/>
          </a:xfrm>
          <a:prstGeom prst="rect">
            <a:avLst/>
          </a:prstGeom>
          <a:solidFill>
            <a:srgbClr val="CC2936"/>
          </a:solidFill>
          <a:ln w="12700">
            <a:solidFill>
              <a:srgbClr val="CC2936"/>
            </a:solidFill>
            <a:prstDash val="solid"/>
          </a:ln>
        </p:spPr>
        <p:txBody>
          <a:bodyPr/>
          <a:lstStyle/>
          <a:p>
            <a:endParaRPr lang="en-JP"/>
          </a:p>
        </p:txBody>
      </p:sp>
      <p:sp>
        <p:nvSpPr>
          <p:cNvPr id="8" name="Text 6"/>
          <p:cNvSpPr/>
          <p:nvPr/>
        </p:nvSpPr>
        <p:spPr>
          <a:xfrm>
            <a:off x="502920" y="1234440"/>
            <a:ext cx="4389120" cy="402336"/>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Hilton Tokyo Bay — Official Tokyo Disney Resort® Hotel</a:t>
            </a:r>
            <a:endParaRPr lang="en-US" sz="1400" dirty="0"/>
          </a:p>
        </p:txBody>
      </p:sp>
      <p:sp>
        <p:nvSpPr>
          <p:cNvPr id="9" name="Text 7"/>
          <p:cNvSpPr/>
          <p:nvPr/>
        </p:nvSpPr>
        <p:spPr>
          <a:xfrm>
            <a:off x="365760" y="1755648"/>
            <a:ext cx="4572000" cy="228600"/>
          </a:xfrm>
          <a:prstGeom prst="rect">
            <a:avLst/>
          </a:prstGeom>
          <a:noFill/>
          <a:ln/>
        </p:spPr>
        <p:txBody>
          <a:bodyPr wrap="square" lIns="0" tIns="0" rIns="0" bIns="0" rtlCol="0" anchor="ctr"/>
          <a:lstStyle/>
          <a:p>
            <a:pPr marL="0" indent="0">
              <a:buNone/>
            </a:pPr>
            <a:r>
              <a:rPr lang="en-US" sz="900" i="1" dirty="0">
                <a:solidFill>
                  <a:srgbClr val="C9A84C"/>
                </a:solidFill>
                <a:latin typeface="Calibri" pitchFamily="34" charset="0"/>
                <a:ea typeface="Calibri" pitchFamily="34" charset="-122"/>
                <a:cs typeface="Calibri" pitchFamily="34" charset="-120"/>
              </a:rPr>
              <a:t>1-9 Maihama, Urayasu-shi, Chiba, Japan</a:t>
            </a:r>
            <a:endParaRPr lang="en-US" sz="900" dirty="0"/>
          </a:p>
        </p:txBody>
      </p:sp>
      <p:sp>
        <p:nvSpPr>
          <p:cNvPr id="10" name="Shape 8"/>
          <p:cNvSpPr/>
          <p:nvPr/>
        </p:nvSpPr>
        <p:spPr>
          <a:xfrm>
            <a:off x="365760" y="2029968"/>
            <a:ext cx="2148840" cy="1325880"/>
          </a:xfrm>
          <a:prstGeom prst="rect">
            <a:avLst/>
          </a:prstGeom>
          <a:solidFill>
            <a:srgbClr val="142044"/>
          </a:solidFill>
          <a:ln w="12700">
            <a:solidFill>
              <a:srgbClr val="C9A84C"/>
            </a:solidFill>
            <a:prstDash val="solid"/>
          </a:ln>
          <a:effectLst>
            <a:outerShdw blurRad="101600" dist="38100" dir="8100000" algn="bl" rotWithShape="0">
              <a:srgbClr val="000000">
                <a:alpha val="18000"/>
              </a:srgbClr>
            </a:outerShdw>
          </a:effectLst>
        </p:spPr>
        <p:txBody>
          <a:bodyPr/>
          <a:lstStyle/>
          <a:p>
            <a:endParaRPr lang="en-JP"/>
          </a:p>
        </p:txBody>
      </p:sp>
      <p:sp>
        <p:nvSpPr>
          <p:cNvPr id="11" name="Text 9"/>
          <p:cNvSpPr/>
          <p:nvPr/>
        </p:nvSpPr>
        <p:spPr>
          <a:xfrm>
            <a:off x="457200" y="2121408"/>
            <a:ext cx="1965960" cy="274320"/>
          </a:xfrm>
          <a:prstGeom prst="rect">
            <a:avLst/>
          </a:prstGeom>
          <a:noFill/>
          <a:ln/>
        </p:spPr>
        <p:txBody>
          <a:bodyPr wrap="square" lIns="0" tIns="0" rIns="0" bIns="0" rtlCol="0" anchor="ctr"/>
          <a:lstStyle/>
          <a:p>
            <a:pPr marL="0" indent="0" algn="ctr">
              <a:buNone/>
            </a:pPr>
            <a:r>
              <a:rPr lang="en-US" sz="1200" b="1" dirty="0">
                <a:solidFill>
                  <a:srgbClr val="C9A84C"/>
                </a:solidFill>
                <a:latin typeface="Calibri" pitchFamily="34" charset="0"/>
                <a:ea typeface="Calibri" pitchFamily="34" charset="-122"/>
                <a:cs typeface="Calibri" pitchFamily="34" charset="-120"/>
              </a:rPr>
              <a:t>USD</a:t>
            </a:r>
            <a:endParaRPr lang="en-US" sz="1200" dirty="0"/>
          </a:p>
        </p:txBody>
      </p:sp>
      <p:sp>
        <p:nvSpPr>
          <p:cNvPr id="12" name="Text 10"/>
          <p:cNvSpPr/>
          <p:nvPr/>
        </p:nvSpPr>
        <p:spPr>
          <a:xfrm>
            <a:off x="457200" y="2359152"/>
            <a:ext cx="1965960" cy="594360"/>
          </a:xfrm>
          <a:prstGeom prst="rect">
            <a:avLst/>
          </a:prstGeom>
          <a:noFill/>
          <a:ln/>
        </p:spPr>
        <p:txBody>
          <a:bodyPr wrap="square" lIns="0" tIns="0" rIns="0" bIns="0" rtlCol="0" anchor="ctr"/>
          <a:lstStyle/>
          <a:p>
            <a:pPr marL="0" indent="0" algn="ctr">
              <a:buNone/>
            </a:pPr>
            <a:r>
              <a:rPr lang="en-US" sz="4400" b="1" dirty="0">
                <a:solidFill>
                  <a:srgbClr val="FFFFFF"/>
                </a:solidFill>
                <a:latin typeface="Georgia" pitchFamily="34" charset="0"/>
                <a:ea typeface="Georgia" pitchFamily="34" charset="-122"/>
                <a:cs typeface="Georgia" pitchFamily="34" charset="-120"/>
              </a:rPr>
              <a:t>$330</a:t>
            </a:r>
            <a:endParaRPr lang="en-US" sz="4400" dirty="0"/>
          </a:p>
        </p:txBody>
      </p:sp>
      <p:sp>
        <p:nvSpPr>
          <p:cNvPr id="13" name="Text 11"/>
          <p:cNvSpPr/>
          <p:nvPr/>
        </p:nvSpPr>
        <p:spPr>
          <a:xfrm>
            <a:off x="457200" y="2926080"/>
            <a:ext cx="1965960" cy="384048"/>
          </a:xfrm>
          <a:prstGeom prst="rect">
            <a:avLst/>
          </a:prstGeom>
          <a:noFill/>
          <a:ln/>
        </p:spPr>
        <p:txBody>
          <a:bodyPr wrap="square" lIns="0" tIns="0" rIns="0" bIns="0" rtlCol="0" anchor="ctr"/>
          <a:lstStyle/>
          <a:p>
            <a:pPr marL="0" indent="0" algn="ctr">
              <a:buNone/>
            </a:pPr>
            <a:r>
              <a:rPr lang="en-US" sz="900" dirty="0">
                <a:solidFill>
                  <a:srgbClr val="D8D8D8"/>
                </a:solidFill>
                <a:latin typeface="Calibri" pitchFamily="34" charset="0"/>
                <a:ea typeface="Calibri" pitchFamily="34" charset="-122"/>
                <a:cs typeface="Calibri" pitchFamily="34" charset="-120"/>
              </a:rPr>
              <a:t>per night</a:t>
            </a:r>
            <a:endParaRPr lang="en-US" sz="900" dirty="0"/>
          </a:p>
          <a:p>
            <a:pPr marL="0" indent="0" algn="ctr">
              <a:buNone/>
            </a:pPr>
            <a:r>
              <a:rPr lang="en-US" sz="900" dirty="0">
                <a:solidFill>
                  <a:srgbClr val="D8D8D8"/>
                </a:solidFill>
                <a:latin typeface="Calibri" pitchFamily="34" charset="0"/>
                <a:ea typeface="Calibri" pitchFamily="34" charset="-122"/>
                <a:cs typeface="Calibri" pitchFamily="34" charset="-120"/>
              </a:rPr>
              <a:t>incl. breakfast</a:t>
            </a:r>
            <a:endParaRPr lang="en-US" sz="900" dirty="0"/>
          </a:p>
        </p:txBody>
      </p:sp>
      <p:sp>
        <p:nvSpPr>
          <p:cNvPr id="14" name="Shape 12"/>
          <p:cNvSpPr/>
          <p:nvPr/>
        </p:nvSpPr>
        <p:spPr>
          <a:xfrm>
            <a:off x="2633472" y="2029968"/>
            <a:ext cx="2267712" cy="1325880"/>
          </a:xfrm>
          <a:prstGeom prst="rect">
            <a:avLst/>
          </a:prstGeom>
          <a:solidFill>
            <a:srgbClr val="142044"/>
          </a:solidFill>
          <a:ln w="12700">
            <a:solidFill>
              <a:srgbClr val="C9A84C"/>
            </a:solidFill>
            <a:prstDash val="solid"/>
          </a:ln>
          <a:effectLst>
            <a:outerShdw blurRad="101600" dist="38100" dir="8100000" algn="bl" rotWithShape="0">
              <a:srgbClr val="000000">
                <a:alpha val="18000"/>
              </a:srgbClr>
            </a:outerShdw>
          </a:effectLst>
        </p:spPr>
        <p:txBody>
          <a:bodyPr/>
          <a:lstStyle/>
          <a:p>
            <a:endParaRPr lang="en-JP"/>
          </a:p>
        </p:txBody>
      </p:sp>
      <p:sp>
        <p:nvSpPr>
          <p:cNvPr id="15" name="Text 13"/>
          <p:cNvSpPr/>
          <p:nvPr/>
        </p:nvSpPr>
        <p:spPr>
          <a:xfrm>
            <a:off x="2724912" y="2121408"/>
            <a:ext cx="2084832" cy="256032"/>
          </a:xfrm>
          <a:prstGeom prst="rect">
            <a:avLst/>
          </a:prstGeom>
          <a:noFill/>
          <a:ln/>
        </p:spPr>
        <p:txBody>
          <a:bodyPr wrap="square" lIns="0" tIns="0" rIns="0" bIns="0" rtlCol="0" anchor="ctr"/>
          <a:lstStyle/>
          <a:p>
            <a:pPr marL="0" indent="0" algn="ctr">
              <a:buNone/>
            </a:pPr>
            <a:r>
              <a:rPr lang="en-US" sz="900" b="1" kern="0" spc="100" dirty="0">
                <a:solidFill>
                  <a:srgbClr val="C9A84C"/>
                </a:solidFill>
                <a:latin typeface="Calibri" pitchFamily="34" charset="0"/>
                <a:ea typeface="Calibri" pitchFamily="34" charset="-122"/>
                <a:cs typeface="Calibri" pitchFamily="34" charset="-120"/>
              </a:rPr>
              <a:t>5 NIGHTS STAY</a:t>
            </a:r>
            <a:endParaRPr lang="en-US" sz="900" dirty="0"/>
          </a:p>
        </p:txBody>
      </p:sp>
      <p:sp>
        <p:nvSpPr>
          <p:cNvPr id="16" name="Text 14"/>
          <p:cNvSpPr/>
          <p:nvPr/>
        </p:nvSpPr>
        <p:spPr>
          <a:xfrm>
            <a:off x="2724912" y="2377440"/>
            <a:ext cx="2084832" cy="685800"/>
          </a:xfrm>
          <a:prstGeom prst="rect">
            <a:avLst/>
          </a:prstGeom>
          <a:noFill/>
          <a:ln/>
        </p:spPr>
        <p:txBody>
          <a:bodyPr wrap="square" lIns="0" tIns="0" rIns="0" bIns="0" rtlCol="0" anchor="ctr"/>
          <a:lstStyle/>
          <a:p>
            <a:pPr marL="0" indent="0" algn="ctr">
              <a:buNone/>
            </a:pPr>
            <a:r>
              <a:rPr lang="en-US" sz="2400" b="1" dirty="0">
                <a:solidFill>
                  <a:srgbClr val="FFFFFF"/>
                </a:solidFill>
                <a:latin typeface="Georgia" pitchFamily="34" charset="0"/>
                <a:ea typeface="Georgia" pitchFamily="34" charset="-122"/>
                <a:cs typeface="Georgia" pitchFamily="34" charset="-120"/>
              </a:rPr>
              <a:t>16 – 21</a:t>
            </a:r>
            <a:endParaRPr lang="en-US" sz="2400" dirty="0"/>
          </a:p>
          <a:p>
            <a:pPr marL="0" indent="0" algn="ctr">
              <a:buNone/>
            </a:pPr>
            <a:r>
              <a:rPr lang="en-US" sz="2400" b="1" dirty="0">
                <a:solidFill>
                  <a:srgbClr val="FFFFFF"/>
                </a:solidFill>
                <a:latin typeface="Georgia" pitchFamily="34" charset="0"/>
                <a:ea typeface="Georgia" pitchFamily="34" charset="-122"/>
                <a:cs typeface="Georgia" pitchFamily="34" charset="-120"/>
              </a:rPr>
              <a:t>June 2026</a:t>
            </a:r>
            <a:endParaRPr lang="en-US" sz="2400" dirty="0"/>
          </a:p>
        </p:txBody>
      </p:sp>
      <p:sp>
        <p:nvSpPr>
          <p:cNvPr id="17" name="Text 15"/>
          <p:cNvSpPr/>
          <p:nvPr/>
        </p:nvSpPr>
        <p:spPr>
          <a:xfrm>
            <a:off x="2724912" y="3063240"/>
            <a:ext cx="2084832" cy="256032"/>
          </a:xfrm>
          <a:prstGeom prst="rect">
            <a:avLst/>
          </a:prstGeom>
          <a:noFill/>
          <a:ln/>
        </p:spPr>
        <p:txBody>
          <a:bodyPr wrap="square" lIns="0" tIns="0" rIns="0" bIns="0" rtlCol="0" anchor="ctr"/>
          <a:lstStyle/>
          <a:p>
            <a:pPr marL="0" indent="0" algn="ctr">
              <a:buNone/>
            </a:pPr>
            <a:r>
              <a:rPr lang="en-US" sz="900" dirty="0">
                <a:solidFill>
                  <a:srgbClr val="D8D8D8"/>
                </a:solidFill>
                <a:latin typeface="Calibri" pitchFamily="34" charset="0"/>
                <a:ea typeface="Calibri" pitchFamily="34" charset="-122"/>
                <a:cs typeface="Calibri" pitchFamily="34" charset="-120"/>
              </a:rPr>
              <a:t>Full buffet breakfast daily</a:t>
            </a:r>
            <a:endParaRPr lang="en-US" sz="900" dirty="0"/>
          </a:p>
        </p:txBody>
      </p:sp>
      <p:sp>
        <p:nvSpPr>
          <p:cNvPr id="18" name="Shape 16"/>
          <p:cNvSpPr/>
          <p:nvPr/>
        </p:nvSpPr>
        <p:spPr>
          <a:xfrm>
            <a:off x="365760" y="3493008"/>
            <a:ext cx="4572000" cy="228600"/>
          </a:xfrm>
          <a:prstGeom prst="rect">
            <a:avLst/>
          </a:prstGeom>
          <a:solidFill>
            <a:srgbClr val="142044"/>
          </a:solidFill>
          <a:ln w="12700">
            <a:solidFill>
              <a:srgbClr val="0A1528"/>
            </a:solidFill>
            <a:prstDash val="solid"/>
          </a:ln>
        </p:spPr>
        <p:txBody>
          <a:bodyPr/>
          <a:lstStyle/>
          <a:p>
            <a:endParaRPr lang="en-JP"/>
          </a:p>
        </p:txBody>
      </p:sp>
      <p:sp>
        <p:nvSpPr>
          <p:cNvPr id="19" name="Shape 17"/>
          <p:cNvSpPr/>
          <p:nvPr/>
        </p:nvSpPr>
        <p:spPr>
          <a:xfrm>
            <a:off x="365760" y="3493008"/>
            <a:ext cx="54864" cy="228600"/>
          </a:xfrm>
          <a:prstGeom prst="rect">
            <a:avLst/>
          </a:prstGeom>
          <a:solidFill>
            <a:srgbClr val="C9A84C"/>
          </a:solidFill>
          <a:ln w="12700">
            <a:solidFill>
              <a:srgbClr val="C9A84C"/>
            </a:solidFill>
            <a:prstDash val="solid"/>
          </a:ln>
        </p:spPr>
        <p:txBody>
          <a:bodyPr/>
          <a:lstStyle/>
          <a:p>
            <a:endParaRPr lang="en-JP"/>
          </a:p>
        </p:txBody>
      </p:sp>
      <p:sp>
        <p:nvSpPr>
          <p:cNvPr id="20" name="Text 18"/>
          <p:cNvSpPr/>
          <p:nvPr/>
        </p:nvSpPr>
        <p:spPr>
          <a:xfrm>
            <a:off x="502920" y="3511296"/>
            <a:ext cx="4297680" cy="201168"/>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Views: Tokyo Bay, Ferris Wheel, Mt. Fuji &amp; city skyline</a:t>
            </a:r>
            <a:endParaRPr lang="en-US" sz="900" dirty="0"/>
          </a:p>
        </p:txBody>
      </p:sp>
      <p:sp>
        <p:nvSpPr>
          <p:cNvPr id="21" name="Shape 19"/>
          <p:cNvSpPr/>
          <p:nvPr/>
        </p:nvSpPr>
        <p:spPr>
          <a:xfrm>
            <a:off x="365760" y="3749040"/>
            <a:ext cx="4572000" cy="228600"/>
          </a:xfrm>
          <a:prstGeom prst="rect">
            <a:avLst/>
          </a:prstGeom>
          <a:solidFill>
            <a:srgbClr val="0A1528"/>
          </a:solidFill>
          <a:ln w="12700">
            <a:solidFill>
              <a:srgbClr val="0A1528"/>
            </a:solidFill>
            <a:prstDash val="solid"/>
          </a:ln>
        </p:spPr>
        <p:txBody>
          <a:bodyPr/>
          <a:lstStyle/>
          <a:p>
            <a:endParaRPr lang="en-JP"/>
          </a:p>
        </p:txBody>
      </p:sp>
      <p:sp>
        <p:nvSpPr>
          <p:cNvPr id="22" name="Shape 20"/>
          <p:cNvSpPr/>
          <p:nvPr/>
        </p:nvSpPr>
        <p:spPr>
          <a:xfrm>
            <a:off x="365760" y="3749040"/>
            <a:ext cx="54864" cy="228600"/>
          </a:xfrm>
          <a:prstGeom prst="rect">
            <a:avLst/>
          </a:prstGeom>
          <a:solidFill>
            <a:srgbClr val="C9A84C"/>
          </a:solidFill>
          <a:ln w="12700">
            <a:solidFill>
              <a:srgbClr val="C9A84C"/>
            </a:solidFill>
            <a:prstDash val="solid"/>
          </a:ln>
        </p:spPr>
        <p:txBody>
          <a:bodyPr/>
          <a:lstStyle/>
          <a:p>
            <a:endParaRPr lang="en-JP"/>
          </a:p>
        </p:txBody>
      </p:sp>
      <p:sp>
        <p:nvSpPr>
          <p:cNvPr id="23" name="Text 21"/>
          <p:cNvSpPr/>
          <p:nvPr/>
        </p:nvSpPr>
        <p:spPr>
          <a:xfrm>
            <a:off x="502920" y="3767328"/>
            <a:ext cx="4297680" cy="201168"/>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Direct bus services from Haneda &amp; Narita airports</a:t>
            </a:r>
            <a:endParaRPr lang="en-US" sz="900" dirty="0"/>
          </a:p>
        </p:txBody>
      </p:sp>
      <p:sp>
        <p:nvSpPr>
          <p:cNvPr id="24" name="Shape 22"/>
          <p:cNvSpPr/>
          <p:nvPr/>
        </p:nvSpPr>
        <p:spPr>
          <a:xfrm>
            <a:off x="365760" y="4005072"/>
            <a:ext cx="4572000" cy="228600"/>
          </a:xfrm>
          <a:prstGeom prst="rect">
            <a:avLst/>
          </a:prstGeom>
          <a:solidFill>
            <a:srgbClr val="142044"/>
          </a:solidFill>
          <a:ln w="12700">
            <a:solidFill>
              <a:srgbClr val="0A1528"/>
            </a:solidFill>
            <a:prstDash val="solid"/>
          </a:ln>
        </p:spPr>
        <p:txBody>
          <a:bodyPr/>
          <a:lstStyle/>
          <a:p>
            <a:endParaRPr lang="en-JP"/>
          </a:p>
        </p:txBody>
      </p:sp>
      <p:sp>
        <p:nvSpPr>
          <p:cNvPr id="25" name="Shape 23"/>
          <p:cNvSpPr/>
          <p:nvPr/>
        </p:nvSpPr>
        <p:spPr>
          <a:xfrm>
            <a:off x="365760" y="4005072"/>
            <a:ext cx="54864" cy="228600"/>
          </a:xfrm>
          <a:prstGeom prst="rect">
            <a:avLst/>
          </a:prstGeom>
          <a:solidFill>
            <a:srgbClr val="C9A84C"/>
          </a:solidFill>
          <a:ln w="12700">
            <a:solidFill>
              <a:srgbClr val="C9A84C"/>
            </a:solidFill>
            <a:prstDash val="solid"/>
          </a:ln>
        </p:spPr>
        <p:txBody>
          <a:bodyPr/>
          <a:lstStyle/>
          <a:p>
            <a:endParaRPr lang="en-JP"/>
          </a:p>
        </p:txBody>
      </p:sp>
      <p:sp>
        <p:nvSpPr>
          <p:cNvPr id="26" name="Text 24"/>
          <p:cNvSpPr/>
          <p:nvPr/>
        </p:nvSpPr>
        <p:spPr>
          <a:xfrm>
            <a:off x="502920" y="4023360"/>
            <a:ext cx="4297680" cy="201168"/>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30 minutes from Downtown Tokyo</a:t>
            </a:r>
            <a:endParaRPr lang="en-US" sz="900" dirty="0"/>
          </a:p>
        </p:txBody>
      </p:sp>
      <p:sp>
        <p:nvSpPr>
          <p:cNvPr id="27" name="Shape 25"/>
          <p:cNvSpPr/>
          <p:nvPr/>
        </p:nvSpPr>
        <p:spPr>
          <a:xfrm>
            <a:off x="365760" y="4261104"/>
            <a:ext cx="4572000" cy="228600"/>
          </a:xfrm>
          <a:prstGeom prst="rect">
            <a:avLst/>
          </a:prstGeom>
          <a:solidFill>
            <a:srgbClr val="0A1528"/>
          </a:solidFill>
          <a:ln w="12700">
            <a:solidFill>
              <a:srgbClr val="0A1528"/>
            </a:solidFill>
            <a:prstDash val="solid"/>
          </a:ln>
        </p:spPr>
        <p:txBody>
          <a:bodyPr/>
          <a:lstStyle/>
          <a:p>
            <a:endParaRPr lang="en-JP"/>
          </a:p>
        </p:txBody>
      </p:sp>
      <p:sp>
        <p:nvSpPr>
          <p:cNvPr id="28" name="Shape 26"/>
          <p:cNvSpPr/>
          <p:nvPr/>
        </p:nvSpPr>
        <p:spPr>
          <a:xfrm>
            <a:off x="365760" y="4261104"/>
            <a:ext cx="54864" cy="228600"/>
          </a:xfrm>
          <a:prstGeom prst="rect">
            <a:avLst/>
          </a:prstGeom>
          <a:solidFill>
            <a:srgbClr val="C9A84C"/>
          </a:solidFill>
          <a:ln w="12700">
            <a:solidFill>
              <a:srgbClr val="C9A84C"/>
            </a:solidFill>
            <a:prstDash val="solid"/>
          </a:ln>
        </p:spPr>
        <p:txBody>
          <a:bodyPr/>
          <a:lstStyle/>
          <a:p>
            <a:endParaRPr lang="en-JP"/>
          </a:p>
        </p:txBody>
      </p:sp>
      <p:sp>
        <p:nvSpPr>
          <p:cNvPr id="29" name="Text 27"/>
          <p:cNvSpPr/>
          <p:nvPr/>
        </p:nvSpPr>
        <p:spPr>
          <a:xfrm>
            <a:off x="502920" y="4279392"/>
            <a:ext cx="4297680" cy="201168"/>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Dining: Multiple restaurants, lounge &amp; takeaway shop</a:t>
            </a:r>
            <a:endParaRPr lang="en-US" sz="900" dirty="0"/>
          </a:p>
        </p:txBody>
      </p:sp>
      <p:sp>
        <p:nvSpPr>
          <p:cNvPr id="30" name="Shape 28"/>
          <p:cNvSpPr/>
          <p:nvPr/>
        </p:nvSpPr>
        <p:spPr>
          <a:xfrm>
            <a:off x="365760" y="4517136"/>
            <a:ext cx="4572000" cy="228600"/>
          </a:xfrm>
          <a:prstGeom prst="rect">
            <a:avLst/>
          </a:prstGeom>
          <a:solidFill>
            <a:srgbClr val="142044"/>
          </a:solidFill>
          <a:ln w="12700">
            <a:solidFill>
              <a:srgbClr val="0A1528"/>
            </a:solidFill>
            <a:prstDash val="solid"/>
          </a:ln>
        </p:spPr>
        <p:txBody>
          <a:bodyPr/>
          <a:lstStyle/>
          <a:p>
            <a:endParaRPr lang="en-JP"/>
          </a:p>
        </p:txBody>
      </p:sp>
      <p:sp>
        <p:nvSpPr>
          <p:cNvPr id="31" name="Shape 29"/>
          <p:cNvSpPr/>
          <p:nvPr/>
        </p:nvSpPr>
        <p:spPr>
          <a:xfrm>
            <a:off x="365760" y="4517136"/>
            <a:ext cx="54864" cy="228600"/>
          </a:xfrm>
          <a:prstGeom prst="rect">
            <a:avLst/>
          </a:prstGeom>
          <a:solidFill>
            <a:srgbClr val="C9A84C"/>
          </a:solidFill>
          <a:ln w="12700">
            <a:solidFill>
              <a:srgbClr val="C9A84C"/>
            </a:solidFill>
            <a:prstDash val="solid"/>
          </a:ln>
        </p:spPr>
        <p:txBody>
          <a:bodyPr/>
          <a:lstStyle/>
          <a:p>
            <a:endParaRPr lang="en-JP"/>
          </a:p>
        </p:txBody>
      </p:sp>
      <p:sp>
        <p:nvSpPr>
          <p:cNvPr id="32" name="Text 30"/>
          <p:cNvSpPr/>
          <p:nvPr/>
        </p:nvSpPr>
        <p:spPr>
          <a:xfrm>
            <a:off x="502920" y="4535424"/>
            <a:ext cx="4297680" cy="201168"/>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Convenience: Lawson's store &amp; Disney merchandise on-site</a:t>
            </a:r>
            <a:endParaRPr lang="en-US" sz="900" dirty="0"/>
          </a:p>
        </p:txBody>
      </p:sp>
      <p:sp>
        <p:nvSpPr>
          <p:cNvPr id="33" name="Shape 31"/>
          <p:cNvSpPr/>
          <p:nvPr/>
        </p:nvSpPr>
        <p:spPr>
          <a:xfrm>
            <a:off x="365760" y="4773168"/>
            <a:ext cx="4572000" cy="228600"/>
          </a:xfrm>
          <a:prstGeom prst="rect">
            <a:avLst/>
          </a:prstGeom>
          <a:solidFill>
            <a:srgbClr val="0A1528"/>
          </a:solidFill>
          <a:ln w="12700">
            <a:solidFill>
              <a:srgbClr val="0A1528"/>
            </a:solidFill>
            <a:prstDash val="solid"/>
          </a:ln>
        </p:spPr>
        <p:txBody>
          <a:bodyPr/>
          <a:lstStyle/>
          <a:p>
            <a:endParaRPr lang="en-JP"/>
          </a:p>
        </p:txBody>
      </p:sp>
      <p:sp>
        <p:nvSpPr>
          <p:cNvPr id="34" name="Shape 32"/>
          <p:cNvSpPr/>
          <p:nvPr/>
        </p:nvSpPr>
        <p:spPr>
          <a:xfrm>
            <a:off x="365760" y="4773168"/>
            <a:ext cx="54864" cy="228600"/>
          </a:xfrm>
          <a:prstGeom prst="rect">
            <a:avLst/>
          </a:prstGeom>
          <a:solidFill>
            <a:srgbClr val="C9A84C"/>
          </a:solidFill>
          <a:ln w="12700">
            <a:solidFill>
              <a:srgbClr val="C9A84C"/>
            </a:solidFill>
            <a:prstDash val="solid"/>
          </a:ln>
        </p:spPr>
        <p:txBody>
          <a:bodyPr/>
          <a:lstStyle/>
          <a:p>
            <a:endParaRPr lang="en-JP"/>
          </a:p>
        </p:txBody>
      </p:sp>
      <p:sp>
        <p:nvSpPr>
          <p:cNvPr id="35" name="Text 33"/>
          <p:cNvSpPr/>
          <p:nvPr/>
        </p:nvSpPr>
        <p:spPr>
          <a:xfrm>
            <a:off x="502920" y="4791456"/>
            <a:ext cx="4297680" cy="201168"/>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  Wellness: 24-hour gym, Spa, Indoor &amp; Outdoor Pools</a:t>
            </a:r>
            <a:endParaRPr lang="en-US" sz="900" dirty="0"/>
          </a:p>
        </p:txBody>
      </p:sp>
      <p:sp>
        <p:nvSpPr>
          <p:cNvPr id="36" name="Shape 34"/>
          <p:cNvSpPr/>
          <p:nvPr/>
        </p:nvSpPr>
        <p:spPr>
          <a:xfrm>
            <a:off x="5166360" y="1170432"/>
            <a:ext cx="3657600" cy="3794760"/>
          </a:xfrm>
          <a:prstGeom prst="rect">
            <a:avLst/>
          </a:prstGeom>
          <a:solidFill>
            <a:srgbClr val="142044"/>
          </a:solidFill>
          <a:ln w="12700">
            <a:solidFill>
              <a:srgbClr val="1A2A5E"/>
            </a:solidFill>
            <a:prstDash val="solid"/>
          </a:ln>
          <a:effectLst>
            <a:outerShdw blurRad="101600" dist="38100" dir="8100000" algn="bl" rotWithShape="0">
              <a:srgbClr val="000000">
                <a:alpha val="18000"/>
              </a:srgbClr>
            </a:outerShdw>
          </a:effectLst>
        </p:spPr>
        <p:txBody>
          <a:bodyPr/>
          <a:lstStyle/>
          <a:p>
            <a:endParaRPr lang="en-JP"/>
          </a:p>
        </p:txBody>
      </p:sp>
      <p:sp>
        <p:nvSpPr>
          <p:cNvPr id="37" name="Shape 35"/>
          <p:cNvSpPr/>
          <p:nvPr/>
        </p:nvSpPr>
        <p:spPr>
          <a:xfrm>
            <a:off x="5166360" y="1170432"/>
            <a:ext cx="3657600" cy="73152"/>
          </a:xfrm>
          <a:prstGeom prst="rect">
            <a:avLst/>
          </a:prstGeom>
          <a:solidFill>
            <a:srgbClr val="C9A84C"/>
          </a:solidFill>
          <a:ln w="12700">
            <a:solidFill>
              <a:srgbClr val="C9A84C"/>
            </a:solidFill>
            <a:prstDash val="solid"/>
          </a:ln>
        </p:spPr>
        <p:txBody>
          <a:bodyPr/>
          <a:lstStyle/>
          <a:p>
            <a:endParaRPr lang="en-JP"/>
          </a:p>
        </p:txBody>
      </p:sp>
      <p:sp>
        <p:nvSpPr>
          <p:cNvPr id="38" name="Text 36"/>
          <p:cNvSpPr/>
          <p:nvPr/>
        </p:nvSpPr>
        <p:spPr>
          <a:xfrm>
            <a:off x="5303520" y="1298448"/>
            <a:ext cx="3383280" cy="256032"/>
          </a:xfrm>
          <a:prstGeom prst="rect">
            <a:avLst/>
          </a:prstGeom>
          <a:noFill/>
          <a:ln/>
        </p:spPr>
        <p:txBody>
          <a:bodyPr wrap="square" lIns="0" tIns="0" rIns="0" bIns="0" rtlCol="0" anchor="ctr"/>
          <a:lstStyle/>
          <a:p>
            <a:pPr marL="0" indent="0">
              <a:buNone/>
            </a:pPr>
            <a:r>
              <a:rPr lang="en-US" sz="900" b="1" kern="0" spc="100" dirty="0">
                <a:solidFill>
                  <a:srgbClr val="C9A84C"/>
                </a:solidFill>
                <a:latin typeface="Calibri" pitchFamily="34" charset="0"/>
                <a:ea typeface="Calibri" pitchFamily="34" charset="-122"/>
                <a:cs typeface="Calibri" pitchFamily="34" charset="-120"/>
              </a:rPr>
              <a:t>DISNEY ACCESS &amp; TRANSPORT</a:t>
            </a:r>
            <a:endParaRPr lang="en-US" sz="900" dirty="0"/>
          </a:p>
        </p:txBody>
      </p:sp>
      <p:sp>
        <p:nvSpPr>
          <p:cNvPr id="39" name="Shape 37"/>
          <p:cNvSpPr/>
          <p:nvPr/>
        </p:nvSpPr>
        <p:spPr>
          <a:xfrm>
            <a:off x="5303520" y="1691640"/>
            <a:ext cx="3383280" cy="640080"/>
          </a:xfrm>
          <a:prstGeom prst="rect">
            <a:avLst/>
          </a:prstGeom>
          <a:solidFill>
            <a:srgbClr val="162040"/>
          </a:solidFill>
          <a:ln w="12700">
            <a:solidFill>
              <a:srgbClr val="1A2A5E"/>
            </a:solidFill>
            <a:prstDash val="solid"/>
          </a:ln>
        </p:spPr>
        <p:txBody>
          <a:bodyPr/>
          <a:lstStyle/>
          <a:p>
            <a:endParaRPr lang="en-JP"/>
          </a:p>
        </p:txBody>
      </p:sp>
      <p:sp>
        <p:nvSpPr>
          <p:cNvPr id="40" name="Text 38"/>
          <p:cNvSpPr/>
          <p:nvPr/>
        </p:nvSpPr>
        <p:spPr>
          <a:xfrm>
            <a:off x="5440680" y="1737360"/>
            <a:ext cx="3108960" cy="22860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Adjacent to Disney</a:t>
            </a:r>
            <a:endParaRPr lang="en-US" sz="1100" dirty="0"/>
          </a:p>
        </p:txBody>
      </p:sp>
      <p:sp>
        <p:nvSpPr>
          <p:cNvPr id="41" name="Text 39"/>
          <p:cNvSpPr/>
          <p:nvPr/>
        </p:nvSpPr>
        <p:spPr>
          <a:xfrm>
            <a:off x="5440680" y="1938528"/>
            <a:ext cx="3108960" cy="329184"/>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Official Tokyo Disney Resort® partner hotel — located directly next to the parks.</a:t>
            </a:r>
            <a:endParaRPr lang="en-US" sz="900" dirty="0"/>
          </a:p>
        </p:txBody>
      </p:sp>
      <p:sp>
        <p:nvSpPr>
          <p:cNvPr id="42" name="Shape 40"/>
          <p:cNvSpPr/>
          <p:nvPr/>
        </p:nvSpPr>
        <p:spPr>
          <a:xfrm>
            <a:off x="5303520" y="2441448"/>
            <a:ext cx="3383280" cy="640080"/>
          </a:xfrm>
          <a:prstGeom prst="rect">
            <a:avLst/>
          </a:prstGeom>
          <a:solidFill>
            <a:srgbClr val="142044"/>
          </a:solidFill>
          <a:ln w="12700">
            <a:solidFill>
              <a:srgbClr val="1A2A5E"/>
            </a:solidFill>
            <a:prstDash val="solid"/>
          </a:ln>
        </p:spPr>
        <p:txBody>
          <a:bodyPr/>
          <a:lstStyle/>
          <a:p>
            <a:endParaRPr lang="en-JP"/>
          </a:p>
        </p:txBody>
      </p:sp>
      <p:sp>
        <p:nvSpPr>
          <p:cNvPr id="43" name="Text 41"/>
          <p:cNvSpPr/>
          <p:nvPr/>
        </p:nvSpPr>
        <p:spPr>
          <a:xfrm>
            <a:off x="5440680" y="2487168"/>
            <a:ext cx="3108960" cy="22860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Free Shuttles</a:t>
            </a:r>
            <a:endParaRPr lang="en-US" sz="1100" dirty="0"/>
          </a:p>
        </p:txBody>
      </p:sp>
      <p:sp>
        <p:nvSpPr>
          <p:cNvPr id="44" name="Text 42"/>
          <p:cNvSpPr/>
          <p:nvPr/>
        </p:nvSpPr>
        <p:spPr>
          <a:xfrm>
            <a:off x="5440680" y="2688336"/>
            <a:ext cx="3108960" cy="329184"/>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Free shuttle services to Maihama Station and Bayside Monorail for easy park access.</a:t>
            </a:r>
            <a:endParaRPr lang="en-US" sz="900" dirty="0"/>
          </a:p>
        </p:txBody>
      </p:sp>
      <p:sp>
        <p:nvSpPr>
          <p:cNvPr id="45" name="Shape 43"/>
          <p:cNvSpPr/>
          <p:nvPr/>
        </p:nvSpPr>
        <p:spPr>
          <a:xfrm>
            <a:off x="5303520" y="3191256"/>
            <a:ext cx="3383280" cy="640080"/>
          </a:xfrm>
          <a:prstGeom prst="rect">
            <a:avLst/>
          </a:prstGeom>
          <a:solidFill>
            <a:srgbClr val="162040"/>
          </a:solidFill>
          <a:ln w="12700">
            <a:solidFill>
              <a:srgbClr val="1A2A5E"/>
            </a:solidFill>
            <a:prstDash val="solid"/>
          </a:ln>
        </p:spPr>
        <p:txBody>
          <a:bodyPr/>
          <a:lstStyle/>
          <a:p>
            <a:endParaRPr lang="en-JP"/>
          </a:p>
        </p:txBody>
      </p:sp>
      <p:sp>
        <p:nvSpPr>
          <p:cNvPr id="46" name="Text 44"/>
          <p:cNvSpPr/>
          <p:nvPr/>
        </p:nvSpPr>
        <p:spPr>
          <a:xfrm>
            <a:off x="5440680" y="3236976"/>
            <a:ext cx="3108960" cy="22860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Airport Access</a:t>
            </a:r>
            <a:endParaRPr lang="en-US" sz="1100" dirty="0"/>
          </a:p>
        </p:txBody>
      </p:sp>
      <p:sp>
        <p:nvSpPr>
          <p:cNvPr id="47" name="Text 45"/>
          <p:cNvSpPr/>
          <p:nvPr/>
        </p:nvSpPr>
        <p:spPr>
          <a:xfrm>
            <a:off x="5440680" y="3438144"/>
            <a:ext cx="3108960" cy="329184"/>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Direct bus services from both Haneda (HND) and Narita (NRT) airports.</a:t>
            </a:r>
            <a:endParaRPr lang="en-US" sz="900" dirty="0"/>
          </a:p>
        </p:txBody>
      </p:sp>
      <p:sp>
        <p:nvSpPr>
          <p:cNvPr id="48" name="Shape 46"/>
          <p:cNvSpPr/>
          <p:nvPr/>
        </p:nvSpPr>
        <p:spPr>
          <a:xfrm>
            <a:off x="5303520" y="3941064"/>
            <a:ext cx="3383280" cy="640080"/>
          </a:xfrm>
          <a:prstGeom prst="rect">
            <a:avLst/>
          </a:prstGeom>
          <a:solidFill>
            <a:srgbClr val="142044"/>
          </a:solidFill>
          <a:ln w="12700">
            <a:solidFill>
              <a:srgbClr val="1A2A5E"/>
            </a:solidFill>
            <a:prstDash val="solid"/>
          </a:ln>
        </p:spPr>
        <p:txBody>
          <a:bodyPr/>
          <a:lstStyle/>
          <a:p>
            <a:endParaRPr lang="en-JP"/>
          </a:p>
        </p:txBody>
      </p:sp>
      <p:sp>
        <p:nvSpPr>
          <p:cNvPr id="49" name="Text 47"/>
          <p:cNvSpPr/>
          <p:nvPr/>
        </p:nvSpPr>
        <p:spPr>
          <a:xfrm>
            <a:off x="5440680" y="3986784"/>
            <a:ext cx="3108960" cy="22860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Excursions into Tokyo</a:t>
            </a:r>
            <a:endParaRPr lang="en-US" sz="1100" dirty="0"/>
          </a:p>
        </p:txBody>
      </p:sp>
      <p:sp>
        <p:nvSpPr>
          <p:cNvPr id="50" name="Text 48"/>
          <p:cNvSpPr/>
          <p:nvPr/>
        </p:nvSpPr>
        <p:spPr>
          <a:xfrm>
            <a:off x="5440680" y="4187952"/>
            <a:ext cx="3108960" cy="329184"/>
          </a:xfrm>
          <a:prstGeom prst="rect">
            <a:avLst/>
          </a:prstGeom>
          <a:noFill/>
          <a:ln/>
        </p:spPr>
        <p:txBody>
          <a:bodyPr wrap="square" lIns="0" tIns="0" rIns="0" bIns="0" rtlCol="0" anchor="ctr"/>
          <a:lstStyle/>
          <a:p>
            <a:pPr marL="0" indent="0">
              <a:buNone/>
            </a:pPr>
            <a:r>
              <a:rPr lang="en-US" sz="900" dirty="0">
                <a:solidFill>
                  <a:srgbClr val="D8D8D8"/>
                </a:solidFill>
                <a:latin typeface="Calibri" pitchFamily="34" charset="0"/>
                <a:ea typeface="Calibri" pitchFamily="34" charset="-122"/>
                <a:cs typeface="Calibri" pitchFamily="34" charset="-120"/>
              </a:rPr>
              <a:t>Day excursions to Senso-ji, Shibuya, Mt. Fuji, Hakone &amp; Tokyo Disneyland® included.</a:t>
            </a:r>
            <a:endParaRPr lang="en-US" sz="900" dirty="0"/>
          </a:p>
        </p:txBody>
      </p:sp>
      <p:sp>
        <p:nvSpPr>
          <p:cNvPr id="51" name="Shape 49"/>
          <p:cNvSpPr/>
          <p:nvPr/>
        </p:nvSpPr>
        <p:spPr>
          <a:xfrm>
            <a:off x="5166360" y="4663440"/>
            <a:ext cx="3657600" cy="320040"/>
          </a:xfrm>
          <a:prstGeom prst="rect">
            <a:avLst/>
          </a:prstGeom>
          <a:solidFill>
            <a:srgbClr val="CC2936"/>
          </a:solidFill>
          <a:ln w="12700">
            <a:solidFill>
              <a:srgbClr val="CC2936"/>
            </a:solidFill>
            <a:prstDash val="solid"/>
          </a:ln>
        </p:spPr>
        <p:txBody>
          <a:bodyPr/>
          <a:lstStyle/>
          <a:p>
            <a:endParaRPr lang="en-JP"/>
          </a:p>
        </p:txBody>
      </p:sp>
      <p:sp>
        <p:nvSpPr>
          <p:cNvPr id="52" name="Text 50"/>
          <p:cNvSpPr/>
          <p:nvPr/>
        </p:nvSpPr>
        <p:spPr>
          <a:xfrm>
            <a:off x="5257800" y="4709160"/>
            <a:ext cx="347472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Group Size: 100 Pax  •  Transport: Private Toyota Alphard + Group Coach</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2603</Words>
  <Application>Microsoft Macintosh PowerPoint</Application>
  <PresentationFormat>On-screen Show (16:9)</PresentationFormat>
  <Paragraphs>435</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Moda in Tokyo 2026 — HiTechMODA Elevate</dc:title>
  <dc:subject>PptxGenJS Presentation</dc:subject>
  <dc:creator>Nippon Global System Co., Ltd.</dc:creator>
  <cp:lastModifiedBy>Office</cp:lastModifiedBy>
  <cp:revision>1</cp:revision>
  <dcterms:created xsi:type="dcterms:W3CDTF">2026-03-06T09:56:24Z</dcterms:created>
  <dcterms:modified xsi:type="dcterms:W3CDTF">2026-03-06T09:59:16Z</dcterms:modified>
</cp:coreProperties>
</file>